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65.jpg" ContentType="image/jpeg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5" r:id="rId3"/>
    <p:sldId id="257" r:id="rId4"/>
    <p:sldId id="277" r:id="rId5"/>
    <p:sldId id="278" r:id="rId6"/>
    <p:sldId id="276" r:id="rId7"/>
    <p:sldId id="279" r:id="rId8"/>
    <p:sldId id="258" r:id="rId9"/>
    <p:sldId id="259" r:id="rId10"/>
    <p:sldId id="261" r:id="rId11"/>
    <p:sldId id="274" r:id="rId1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925F"/>
    <a:srgbClr val="CBAB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68571" autoAdjust="0"/>
  </p:normalViewPr>
  <p:slideViewPr>
    <p:cSldViewPr>
      <p:cViewPr>
        <p:scale>
          <a:sx n="80" d="100"/>
          <a:sy n="80" d="100"/>
        </p:scale>
        <p:origin x="104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65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Follow up to audited financial statements,  presented at Audi committee last month. This is the performance story.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9780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10 new GOVA  buses and 23% increase in ridership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48 major land use planning applications reviewed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$291 million in construction value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215 newcomers welcomed 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7,650 </a:t>
            </a:r>
            <a:r>
              <a:rPr lang="en-US" sz="1200" dirty="0" err="1">
                <a:latin typeface="Arial"/>
                <a:cs typeface="Arial"/>
              </a:rPr>
              <a:t>metres</a:t>
            </a:r>
            <a:r>
              <a:rPr lang="en-US" sz="1200" dirty="0">
                <a:latin typeface="Arial"/>
                <a:cs typeface="Arial"/>
              </a:rPr>
              <a:t> of active transportation added 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20 two-bedroom housing units converted</a:t>
            </a: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/>
                <a:cs typeface="Arial"/>
              </a:rPr>
              <a:t>142 people added to By-Name list with 55 housed or no longer requiring housing supports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1038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Communications and education</a:t>
            </a:r>
          </a:p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Leadership through partnerships</a:t>
            </a:r>
          </a:p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Critical Support for community vaccination program</a:t>
            </a:r>
          </a:p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Adaptation of existing services</a:t>
            </a:r>
          </a:p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Addition of new and enhanced services</a:t>
            </a:r>
          </a:p>
          <a:p>
            <a:pPr marL="241300" indent="-228600">
              <a:lnSpc>
                <a:spcPct val="150000"/>
              </a:lnSpc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/>
                <a:cs typeface="Arial"/>
              </a:rPr>
              <a:t>Emphasis on supporting people experiencing homelessness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2426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Indigenous relations staff liaison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Encampment Strategy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Population Health, Community Safety and Well-Being Plan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Ontario Job Site Challenge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Rural and Northern Immigration Pilot program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Community Energy and Emissions Plan partnerships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24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 panose="020B0604020202020204" pitchFamily="34" charset="0"/>
                <a:cs typeface="Arial" panose="020B0604020202020204" pitchFamily="34" charset="0"/>
              </a:rPr>
              <a:t>311 online portal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spc="-15" dirty="0">
                <a:latin typeface="Arial" panose="020B0604020202020204" pitchFamily="34" charset="0"/>
                <a:cs typeface="Arial" panose="020B0604020202020204" pitchFamily="34" charset="0"/>
              </a:rPr>
              <a:t>One-Stop Services counter construction  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Hit Refresh Talent Attraction campaign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AMI water/meter project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Temporary supervised consumption site 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Lorraine Street transitional housing project </a:t>
            </a: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300" indent="-228600"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$641 million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$144 capital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and Poor’s AA credit rating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Enter. Risk Management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Secured low interest rate on Debt to address infrastructure requirement and key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Moved forward on Asset Management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 to reserves and reservice funds by 5 %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$13 million increase in revenues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Decrease  of $3 million for transportation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 of $4 million in social services offset by provincial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$70 million increase in accumulated surplus</a:t>
            </a:r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38200" y="1728216"/>
            <a:ext cx="4287520" cy="41135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56300" y="5642995"/>
            <a:ext cx="3209484" cy="88444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4436364" y="5638800"/>
            <a:ext cx="7304532" cy="8884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448110"/>
            <a:ext cx="10358120" cy="1163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54100" y="1913151"/>
            <a:ext cx="10083800" cy="3855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7.pn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svg"/><Relationship Id="rId4" Type="http://schemas.openxmlformats.org/officeDocument/2006/relationships/image" Target="../media/image4.pn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svg"/><Relationship Id="rId18" Type="http://schemas.openxmlformats.org/officeDocument/2006/relationships/image" Target="../media/image53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12" Type="http://schemas.openxmlformats.org/officeDocument/2006/relationships/image" Target="../media/image47.png"/><Relationship Id="rId17" Type="http://schemas.openxmlformats.org/officeDocument/2006/relationships/image" Target="../media/image52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46.svg"/><Relationship Id="rId5" Type="http://schemas.openxmlformats.org/officeDocument/2006/relationships/image" Target="../media/image42.svg"/><Relationship Id="rId15" Type="http://schemas.openxmlformats.org/officeDocument/2006/relationships/image" Target="../media/image50.svg"/><Relationship Id="rId10" Type="http://schemas.openxmlformats.org/officeDocument/2006/relationships/image" Target="../media/image45.png"/><Relationship Id="rId19" Type="http://schemas.openxmlformats.org/officeDocument/2006/relationships/image" Target="../media/image54.svg"/><Relationship Id="rId4" Type="http://schemas.openxmlformats.org/officeDocument/2006/relationships/image" Target="../media/image41.png"/><Relationship Id="rId9" Type="http://schemas.openxmlformats.org/officeDocument/2006/relationships/image" Target="../media/image44.svg"/><Relationship Id="rId1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7.png"/><Relationship Id="rId10" Type="http://schemas.openxmlformats.org/officeDocument/2006/relationships/image" Target="../media/image61.png"/><Relationship Id="rId4" Type="http://schemas.openxmlformats.org/officeDocument/2006/relationships/image" Target="../media/image56.svg"/><Relationship Id="rId9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7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6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3318" y="5331133"/>
            <a:ext cx="37604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201</a:t>
            </a:r>
            <a:r>
              <a:rPr sz="1800" b="1" spc="-10" dirty="0">
                <a:latin typeface="Arial"/>
                <a:cs typeface="Arial"/>
              </a:rPr>
              <a:t>9</a:t>
            </a:r>
            <a:r>
              <a:rPr sz="1800" b="1" dirty="0">
                <a:latin typeface="Arial"/>
                <a:cs typeface="Arial"/>
              </a:rPr>
              <a:t>-2</a:t>
            </a:r>
            <a:r>
              <a:rPr sz="1800" b="1" spc="-10" dirty="0">
                <a:latin typeface="Arial"/>
                <a:cs typeface="Arial"/>
              </a:rPr>
              <a:t>0</a:t>
            </a:r>
            <a:r>
              <a:rPr sz="1800" b="1" dirty="0">
                <a:latin typeface="Arial"/>
                <a:cs typeface="Arial"/>
              </a:rPr>
              <a:t>27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tegic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Plan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Priorit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0633" y="2362200"/>
            <a:ext cx="7150734" cy="1459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6000" b="1" dirty="0">
                <a:solidFill>
                  <a:srgbClr val="B1925F"/>
                </a:solidFill>
                <a:latin typeface="Arial"/>
                <a:cs typeface="Arial"/>
              </a:rPr>
              <a:t>20</a:t>
            </a:r>
            <a:r>
              <a:rPr lang="en-US" sz="6000" b="1" dirty="0">
                <a:solidFill>
                  <a:srgbClr val="B1925F"/>
                </a:solidFill>
                <a:latin typeface="Arial"/>
                <a:cs typeface="Arial"/>
              </a:rPr>
              <a:t>21</a:t>
            </a:r>
            <a:r>
              <a:rPr sz="6000" b="1" spc="-225" dirty="0">
                <a:solidFill>
                  <a:srgbClr val="B1925F"/>
                </a:solidFill>
                <a:latin typeface="Arial"/>
                <a:cs typeface="Arial"/>
              </a:rPr>
              <a:t> </a:t>
            </a:r>
            <a:r>
              <a:rPr sz="6000" b="1" dirty="0">
                <a:solidFill>
                  <a:srgbClr val="B1925F"/>
                </a:solidFill>
                <a:latin typeface="Arial"/>
                <a:cs typeface="Arial"/>
              </a:rPr>
              <a:t>Ann</a:t>
            </a:r>
            <a:r>
              <a:rPr sz="6000" b="1" spc="-25" dirty="0">
                <a:solidFill>
                  <a:srgbClr val="B1925F"/>
                </a:solidFill>
                <a:latin typeface="Arial"/>
                <a:cs typeface="Arial"/>
              </a:rPr>
              <a:t>u</a:t>
            </a:r>
            <a:r>
              <a:rPr sz="6000" b="1" dirty="0">
                <a:solidFill>
                  <a:srgbClr val="B1925F"/>
                </a:solidFill>
                <a:latin typeface="Arial"/>
                <a:cs typeface="Arial"/>
              </a:rPr>
              <a:t>al Rep</a:t>
            </a:r>
            <a:r>
              <a:rPr sz="6000" b="1" spc="-20" dirty="0">
                <a:solidFill>
                  <a:srgbClr val="B1925F"/>
                </a:solidFill>
                <a:latin typeface="Arial"/>
                <a:cs typeface="Arial"/>
              </a:rPr>
              <a:t>o</a:t>
            </a:r>
            <a:r>
              <a:rPr sz="6000" b="1" dirty="0">
                <a:solidFill>
                  <a:srgbClr val="B1925F"/>
                </a:solidFill>
                <a:latin typeface="Arial"/>
                <a:cs typeface="Arial"/>
              </a:rPr>
              <a:t>rt</a:t>
            </a:r>
            <a:endParaRPr sz="6000" dirty="0">
              <a:solidFill>
                <a:srgbClr val="B1925F"/>
              </a:solidFill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400" dirty="0">
                <a:latin typeface="Arial"/>
                <a:cs typeface="Arial"/>
              </a:rPr>
              <a:t>For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y</a:t>
            </a:r>
            <a:r>
              <a:rPr sz="2400" dirty="0">
                <a:latin typeface="Arial"/>
                <a:cs typeface="Arial"/>
              </a:rPr>
              <a:t>ear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en</a:t>
            </a:r>
            <a:r>
              <a:rPr sz="2400" spc="-10" dirty="0">
                <a:latin typeface="Arial"/>
                <a:cs typeface="Arial"/>
              </a:rPr>
              <a:t>d</a:t>
            </a:r>
            <a:r>
              <a:rPr sz="2400" dirty="0">
                <a:latin typeface="Arial"/>
                <a:cs typeface="Arial"/>
              </a:rPr>
              <a:t>ing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cember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31, 20</a:t>
            </a:r>
            <a:r>
              <a:rPr lang="en-US" sz="2400" dirty="0">
                <a:latin typeface="Arial"/>
                <a:cs typeface="Arial"/>
              </a:rPr>
              <a:t>21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D4DF9802-FA88-8F41-A98B-F9B82D768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400" b="1" dirty="0">
                <a:latin typeface="Arial"/>
                <a:cs typeface="Arial"/>
              </a:rPr>
              <a:t>2021 Financial</a:t>
            </a:r>
            <a:r>
              <a:rPr lang="en-US" sz="4400" b="1" spc="-10" dirty="0">
                <a:latin typeface="Arial"/>
                <a:cs typeface="Arial"/>
              </a:rPr>
              <a:t> </a:t>
            </a:r>
            <a:r>
              <a:rPr lang="en-US" sz="4400" b="1" dirty="0">
                <a:latin typeface="Arial"/>
                <a:cs typeface="Arial"/>
              </a:rPr>
              <a:t>Infor</a:t>
            </a:r>
            <a:r>
              <a:rPr lang="en-US" sz="4400" b="1" spc="-15" dirty="0">
                <a:latin typeface="Arial"/>
                <a:cs typeface="Arial"/>
              </a:rPr>
              <a:t>m</a:t>
            </a:r>
            <a:r>
              <a:rPr lang="en-US" sz="4400" b="1" dirty="0">
                <a:latin typeface="Arial"/>
                <a:cs typeface="Arial"/>
              </a:rPr>
              <a:t>ation Highlights</a:t>
            </a:r>
            <a:endParaRPr sz="4400" dirty="0">
              <a:latin typeface="Arial"/>
              <a:cs typeface="Arial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E87669-172E-DE46-BC44-1D517DFD39F0}"/>
              </a:ext>
            </a:extLst>
          </p:cNvPr>
          <p:cNvGrpSpPr/>
          <p:nvPr/>
        </p:nvGrpSpPr>
        <p:grpSpPr>
          <a:xfrm>
            <a:off x="685800" y="1686150"/>
            <a:ext cx="10955507" cy="1908048"/>
            <a:chOff x="837330" y="1686150"/>
            <a:chExt cx="10006984" cy="1742850"/>
          </a:xfrm>
        </p:grpSpPr>
        <p:sp>
          <p:nvSpPr>
            <p:cNvPr id="6" name="object 6"/>
            <p:cNvSpPr/>
            <p:nvPr/>
          </p:nvSpPr>
          <p:spPr>
            <a:xfrm>
              <a:off x="837330" y="1686150"/>
              <a:ext cx="1937806" cy="1742850"/>
            </a:xfrm>
            <a:prstGeom prst="rect">
              <a:avLst/>
            </a:prstGeom>
            <a:solidFill>
              <a:srgbClr val="B1925F">
                <a:alpha val="25000"/>
              </a:srgbClr>
            </a:solidFill>
          </p:spPr>
          <p:txBody>
            <a:bodyPr wrap="square" lIns="0" tIns="0" rIns="0" bIns="0" rtlCol="0" anchor="ctr"/>
            <a:lstStyle/>
            <a:p>
              <a:pPr marL="199390" marR="180340" indent="-12065" algn="ctr">
                <a:lnSpc>
                  <a:spcPct val="86300"/>
                </a:lnSpc>
              </a:pPr>
              <a:r>
                <a:rPr lang="en-CA" b="1" spc="-5" dirty="0">
                  <a:latin typeface="Arial"/>
                  <a:cs typeface="Arial"/>
                </a:rPr>
                <a:t>P</a:t>
              </a:r>
              <a:r>
                <a:rPr lang="en-CA" b="1" dirty="0">
                  <a:latin typeface="Arial"/>
                  <a:cs typeface="Arial"/>
                </a:rPr>
                <a:t>er</a:t>
              </a:r>
              <a:r>
                <a:rPr lang="en-CA" b="1" spc="5" dirty="0">
                  <a:latin typeface="Arial"/>
                  <a:cs typeface="Arial"/>
                </a:rPr>
                <a:t>f</a:t>
              </a:r>
              <a:r>
                <a:rPr lang="en-CA" b="1" dirty="0">
                  <a:latin typeface="Arial"/>
                  <a:cs typeface="Arial"/>
                </a:rPr>
                <a:t>orm</a:t>
              </a:r>
              <a:r>
                <a:rPr lang="en-CA" b="1" spc="5" dirty="0">
                  <a:latin typeface="Arial"/>
                  <a:cs typeface="Arial"/>
                </a:rPr>
                <a:t>a</a:t>
              </a:r>
              <a:r>
                <a:rPr lang="en-CA" b="1" dirty="0">
                  <a:latin typeface="Arial"/>
                  <a:cs typeface="Arial"/>
                </a:rPr>
                <a:t>nce Management</a:t>
              </a:r>
            </a:p>
            <a:p>
              <a:pPr marL="199390" marR="180340" indent="-12065" algn="ctr">
                <a:lnSpc>
                  <a:spcPct val="86300"/>
                </a:lnSpc>
              </a:pPr>
              <a:br>
                <a:rPr lang="en-CA" sz="1200" b="1" dirty="0">
                  <a:latin typeface="Arial"/>
                  <a:cs typeface="Arial"/>
                </a:rPr>
              </a:br>
              <a:r>
                <a:rPr lang="en-CA" sz="1200" dirty="0">
                  <a:latin typeface="Arial"/>
                  <a:cs typeface="Arial"/>
                </a:rPr>
                <a:t>(MBN</a:t>
              </a:r>
              <a:r>
                <a:rPr lang="en-CA" sz="1200" spc="-10" dirty="0">
                  <a:latin typeface="Arial"/>
                  <a:cs typeface="Arial"/>
                </a:rPr>
                <a:t>C</a:t>
              </a:r>
              <a:r>
                <a:rPr lang="en-CA" sz="1200" spc="-5" dirty="0">
                  <a:latin typeface="Arial"/>
                  <a:cs typeface="Arial"/>
                </a:rPr>
                <a:t>A</a:t>
              </a:r>
              <a:r>
                <a:rPr lang="en-CA" sz="1200" dirty="0">
                  <a:latin typeface="Arial"/>
                  <a:cs typeface="Arial"/>
                </a:rPr>
                <a:t>N/</a:t>
              </a:r>
              <a:r>
                <a:rPr lang="en-CA" sz="1200" spc="-5" dirty="0">
                  <a:latin typeface="Arial"/>
                  <a:cs typeface="Arial"/>
                </a:rPr>
                <a:t>B</a:t>
              </a:r>
              <a:r>
                <a:rPr lang="en-CA" sz="1200" dirty="0">
                  <a:latin typeface="Arial"/>
                  <a:cs typeface="Arial"/>
                </a:rPr>
                <a:t>MA </a:t>
              </a:r>
              <a:r>
                <a:rPr lang="en-CA" sz="1200" spc="-5" dirty="0">
                  <a:latin typeface="Arial"/>
                  <a:cs typeface="Arial"/>
                </a:rPr>
                <a:t>S</a:t>
              </a:r>
              <a:r>
                <a:rPr lang="en-CA" sz="1200" dirty="0">
                  <a:latin typeface="Arial"/>
                  <a:cs typeface="Arial"/>
                </a:rPr>
                <a:t>t</a:t>
              </a:r>
              <a:r>
                <a:rPr lang="en-CA" sz="1200" spc="5" dirty="0">
                  <a:latin typeface="Arial"/>
                  <a:cs typeface="Arial"/>
                </a:rPr>
                <a:t>u</a:t>
              </a:r>
              <a:r>
                <a:rPr lang="en-CA" sz="1200" dirty="0">
                  <a:latin typeface="Arial"/>
                  <a:cs typeface="Arial"/>
                </a:rPr>
                <a:t>d</a:t>
              </a:r>
              <a:r>
                <a:rPr lang="en-CA" sz="1200" spc="-20" dirty="0">
                  <a:latin typeface="Arial"/>
                  <a:cs typeface="Arial"/>
                </a:rPr>
                <a:t>y</a:t>
              </a:r>
              <a:r>
                <a:rPr lang="en-CA" sz="1200" dirty="0">
                  <a:latin typeface="Arial"/>
                  <a:cs typeface="Arial"/>
                </a:rPr>
                <a:t>)</a:t>
              </a:r>
            </a:p>
          </p:txBody>
        </p:sp>
        <p:sp>
          <p:nvSpPr>
            <p:cNvPr id="26" name="object 6">
              <a:extLst>
                <a:ext uri="{FF2B5EF4-FFF2-40B4-BE49-F238E27FC236}">
                  <a16:creationId xmlns:a16="http://schemas.microsoft.com/office/drawing/2014/main" id="{0E4B1920-C470-0741-9E83-666BD803DD46}"/>
                </a:ext>
              </a:extLst>
            </p:cNvPr>
            <p:cNvSpPr/>
            <p:nvPr/>
          </p:nvSpPr>
          <p:spPr>
            <a:xfrm>
              <a:off x="2854624" y="1686150"/>
              <a:ext cx="1937806" cy="1742850"/>
            </a:xfrm>
            <a:prstGeom prst="rect">
              <a:avLst/>
            </a:prstGeom>
            <a:solidFill>
              <a:srgbClr val="B1925F">
                <a:alpha val="25000"/>
              </a:srgbClr>
            </a:solidFill>
          </p:spPr>
          <p:txBody>
            <a:bodyPr wrap="square" lIns="0" tIns="0" rIns="0" bIns="0" rtlCol="0" anchor="ctr"/>
            <a:lstStyle/>
            <a:p>
              <a:pPr marL="260350" marR="252729" indent="141605" algn="ctr"/>
              <a:r>
                <a:rPr lang="en-CA" b="1" spc="-5" dirty="0">
                  <a:latin typeface="Arial" panose="020B0604020202020204" pitchFamily="34" charset="0"/>
                  <a:cs typeface="Arial" panose="020B0604020202020204" pitchFamily="34" charset="0"/>
                </a:rPr>
                <a:t>Lon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en-CA" b="1" spc="1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CA" b="1" spc="5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rm f</a:t>
              </a:r>
              <a:r>
                <a:rPr lang="en-CA" b="1" spc="5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CA" b="1" spc="-5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CA" b="1" spc="-5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ci</a:t>
              </a:r>
              <a:r>
                <a:rPr lang="en-CA" b="1" spc="5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CA" b="1" spc="-2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CA" b="1" spc="-5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CA" b="1" spc="5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CA" b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en-CA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object 6">
              <a:extLst>
                <a:ext uri="{FF2B5EF4-FFF2-40B4-BE49-F238E27FC236}">
                  <a16:creationId xmlns:a16="http://schemas.microsoft.com/office/drawing/2014/main" id="{F0EA022C-1F7C-5340-8F09-457AB728816B}"/>
                </a:ext>
              </a:extLst>
            </p:cNvPr>
            <p:cNvSpPr/>
            <p:nvPr/>
          </p:nvSpPr>
          <p:spPr>
            <a:xfrm>
              <a:off x="4871918" y="1686150"/>
              <a:ext cx="1937806" cy="174285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</p:spPr>
          <p:txBody>
            <a:bodyPr wrap="square" lIns="0" tIns="0" rIns="0" bIns="0" rtlCol="0" anchor="ctr"/>
            <a:lstStyle/>
            <a:p>
              <a:pPr marL="181610" algn="ctr">
                <a:lnSpc>
                  <a:spcPct val="100000"/>
                </a:lnSpc>
              </a:pPr>
              <a:r>
                <a:rPr lang="en-CA" b="1" dirty="0">
                  <a:latin typeface="Arial"/>
                  <a:cs typeface="Arial"/>
                </a:rPr>
                <a:t>D</a:t>
              </a:r>
              <a:r>
                <a:rPr lang="en-CA" b="1" spc="5" dirty="0">
                  <a:latin typeface="Arial"/>
                  <a:cs typeface="Arial"/>
                </a:rPr>
                <a:t>e</a:t>
              </a:r>
              <a:r>
                <a:rPr lang="en-CA" b="1" dirty="0">
                  <a:latin typeface="Arial"/>
                  <a:cs typeface="Arial"/>
                </a:rPr>
                <a:t>bt</a:t>
              </a:r>
              <a:endParaRPr lang="en-CA" b="1" spc="-10" dirty="0">
                <a:latin typeface="Arial"/>
                <a:cs typeface="Arial"/>
              </a:endParaRPr>
            </a:p>
            <a:p>
              <a:pPr marL="181610" algn="ctr">
                <a:lnSpc>
                  <a:spcPct val="100000"/>
                </a:lnSpc>
              </a:pPr>
              <a:r>
                <a:rPr lang="en-CA" b="1" dirty="0">
                  <a:latin typeface="Arial"/>
                  <a:cs typeface="Arial"/>
                </a:rPr>
                <a:t>Fin</a:t>
              </a:r>
              <a:r>
                <a:rPr lang="en-CA" b="1" spc="5" dirty="0">
                  <a:latin typeface="Arial"/>
                  <a:cs typeface="Arial"/>
                </a:rPr>
                <a:t>a</a:t>
              </a:r>
              <a:r>
                <a:rPr lang="en-CA" b="1" dirty="0">
                  <a:latin typeface="Arial"/>
                  <a:cs typeface="Arial"/>
                </a:rPr>
                <a:t>ncing</a:t>
              </a:r>
              <a:endParaRPr lang="en-CA" dirty="0">
                <a:latin typeface="Arial"/>
                <a:cs typeface="Arial"/>
              </a:endParaRPr>
            </a:p>
          </p:txBody>
        </p:sp>
        <p:sp>
          <p:nvSpPr>
            <p:cNvPr id="28" name="object 6">
              <a:extLst>
                <a:ext uri="{FF2B5EF4-FFF2-40B4-BE49-F238E27FC236}">
                  <a16:creationId xmlns:a16="http://schemas.microsoft.com/office/drawing/2014/main" id="{708F56FC-7F81-D84B-A38E-77FE67D1C4F7}"/>
                </a:ext>
              </a:extLst>
            </p:cNvPr>
            <p:cNvSpPr/>
            <p:nvPr/>
          </p:nvSpPr>
          <p:spPr>
            <a:xfrm>
              <a:off x="6889212" y="1686150"/>
              <a:ext cx="1937806" cy="174285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</p:spPr>
          <p:txBody>
            <a:bodyPr wrap="square" lIns="0" tIns="0" rIns="0" bIns="0" rtlCol="0" anchor="ctr"/>
            <a:lstStyle/>
            <a:p>
              <a:pPr marL="188595" marR="179705" indent="115570" algn="ctr"/>
              <a:r>
                <a:rPr lang="en-CA" b="1" dirty="0">
                  <a:latin typeface="Arial"/>
                  <a:cs typeface="Arial"/>
                </a:rPr>
                <a:t>Re</a:t>
              </a:r>
              <a:r>
                <a:rPr lang="en-CA" b="1" spc="5" dirty="0">
                  <a:latin typeface="Arial"/>
                  <a:cs typeface="Arial"/>
                </a:rPr>
                <a:t>s</a:t>
              </a:r>
              <a:r>
                <a:rPr lang="en-CA" b="1" dirty="0">
                  <a:latin typeface="Arial"/>
                  <a:cs typeface="Arial"/>
                </a:rPr>
                <a:t>er</a:t>
              </a:r>
              <a:r>
                <a:rPr lang="en-CA" b="1" spc="-30" dirty="0">
                  <a:latin typeface="Arial"/>
                  <a:cs typeface="Arial"/>
                </a:rPr>
                <a:t>v</a:t>
              </a:r>
              <a:r>
                <a:rPr lang="en-CA" b="1" dirty="0">
                  <a:latin typeface="Arial"/>
                  <a:cs typeface="Arial"/>
                </a:rPr>
                <a:t>e</a:t>
              </a:r>
              <a:r>
                <a:rPr lang="en-CA" b="1" spc="10" dirty="0">
                  <a:latin typeface="Arial"/>
                  <a:cs typeface="Arial"/>
                </a:rPr>
                <a:t> </a:t>
              </a:r>
              <a:r>
                <a:rPr lang="en-CA" b="1" dirty="0">
                  <a:latin typeface="Arial"/>
                  <a:cs typeface="Arial"/>
                </a:rPr>
                <a:t>a</a:t>
              </a:r>
              <a:r>
                <a:rPr lang="en-CA" b="1" spc="-5" dirty="0">
                  <a:latin typeface="Arial"/>
                  <a:cs typeface="Arial"/>
                </a:rPr>
                <a:t>n</a:t>
              </a:r>
              <a:r>
                <a:rPr lang="en-CA" b="1" dirty="0">
                  <a:latin typeface="Arial"/>
                  <a:cs typeface="Arial"/>
                </a:rPr>
                <a:t>d Re</a:t>
              </a:r>
              <a:r>
                <a:rPr lang="en-CA" b="1" spc="5" dirty="0">
                  <a:latin typeface="Arial"/>
                  <a:cs typeface="Arial"/>
                </a:rPr>
                <a:t>s</a:t>
              </a:r>
              <a:r>
                <a:rPr lang="en-CA" b="1" dirty="0">
                  <a:latin typeface="Arial"/>
                  <a:cs typeface="Arial"/>
                </a:rPr>
                <a:t>er</a:t>
              </a:r>
              <a:r>
                <a:rPr lang="en-CA" b="1" spc="-30" dirty="0">
                  <a:latin typeface="Arial"/>
                  <a:cs typeface="Arial"/>
                </a:rPr>
                <a:t>v</a:t>
              </a:r>
              <a:r>
                <a:rPr lang="en-CA" b="1" dirty="0">
                  <a:latin typeface="Arial"/>
                  <a:cs typeface="Arial"/>
                </a:rPr>
                <a:t>e F</a:t>
              </a:r>
              <a:r>
                <a:rPr lang="en-CA" b="1" spc="-10" dirty="0">
                  <a:latin typeface="Arial"/>
                  <a:cs typeface="Arial"/>
                </a:rPr>
                <a:t>u</a:t>
              </a:r>
              <a:r>
                <a:rPr lang="en-CA" b="1" spc="-5" dirty="0">
                  <a:latin typeface="Arial"/>
                  <a:cs typeface="Arial"/>
                </a:rPr>
                <a:t>nd</a:t>
              </a:r>
              <a:r>
                <a:rPr lang="en-CA" b="1" dirty="0">
                  <a:latin typeface="Arial"/>
                  <a:cs typeface="Arial"/>
                </a:rPr>
                <a:t>s</a:t>
              </a:r>
              <a:endParaRPr lang="en-CA" dirty="0">
                <a:latin typeface="Arial"/>
                <a:cs typeface="Arial"/>
              </a:endParaRPr>
            </a:p>
          </p:txBody>
        </p:sp>
        <p:sp>
          <p:nvSpPr>
            <p:cNvPr id="29" name="object 6">
              <a:extLst>
                <a:ext uri="{FF2B5EF4-FFF2-40B4-BE49-F238E27FC236}">
                  <a16:creationId xmlns:a16="http://schemas.microsoft.com/office/drawing/2014/main" id="{C273C231-877B-DB42-A8B4-CBAA2B70A718}"/>
                </a:ext>
              </a:extLst>
            </p:cNvPr>
            <p:cNvSpPr/>
            <p:nvPr/>
          </p:nvSpPr>
          <p:spPr>
            <a:xfrm>
              <a:off x="8906508" y="1686150"/>
              <a:ext cx="1937806" cy="1742850"/>
            </a:xfrm>
            <a:prstGeom prst="rect">
              <a:avLst/>
            </a:prstGeom>
            <a:solidFill>
              <a:srgbClr val="B1925F">
                <a:alpha val="25000"/>
              </a:srgbClr>
            </a:solidFill>
          </p:spPr>
          <p:txBody>
            <a:bodyPr wrap="square" lIns="0" tIns="0" rIns="0" bIns="0" rtlCol="0" anchor="ctr"/>
            <a:lstStyle/>
            <a:p>
              <a:pPr marL="488950" marR="264160" indent="-215265" algn="ctr"/>
              <a:r>
                <a:rPr lang="en-CA" b="1" dirty="0">
                  <a:latin typeface="Arial"/>
                  <a:cs typeface="Arial"/>
                </a:rPr>
                <a:t>Development</a:t>
              </a:r>
            </a:p>
            <a:p>
              <a:pPr marL="488950" marR="264160" indent="-215265" algn="ctr"/>
              <a:r>
                <a:rPr lang="en-CA" b="1" dirty="0">
                  <a:latin typeface="Arial"/>
                  <a:cs typeface="Arial"/>
                </a:rPr>
                <a:t>Charges</a:t>
              </a:r>
              <a:endParaRPr lang="en-CA" dirty="0">
                <a:latin typeface="Arial"/>
                <a:cs typeface="Arial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E5A6920-20DA-714C-821B-F16BE544EC14}"/>
              </a:ext>
            </a:extLst>
          </p:cNvPr>
          <p:cNvGrpSpPr/>
          <p:nvPr/>
        </p:nvGrpSpPr>
        <p:grpSpPr>
          <a:xfrm>
            <a:off x="685800" y="3691413"/>
            <a:ext cx="10955507" cy="1908048"/>
            <a:chOff x="837330" y="1686150"/>
            <a:chExt cx="10006984" cy="1742850"/>
          </a:xfrm>
        </p:grpSpPr>
        <p:sp>
          <p:nvSpPr>
            <p:cNvPr id="33" name="object 6">
              <a:extLst>
                <a:ext uri="{FF2B5EF4-FFF2-40B4-BE49-F238E27FC236}">
                  <a16:creationId xmlns:a16="http://schemas.microsoft.com/office/drawing/2014/main" id="{2A81F20A-5EFE-1D4E-A5DE-E6CCB5766B8A}"/>
                </a:ext>
              </a:extLst>
            </p:cNvPr>
            <p:cNvSpPr/>
            <p:nvPr/>
          </p:nvSpPr>
          <p:spPr>
            <a:xfrm>
              <a:off x="837330" y="1686150"/>
              <a:ext cx="1937806" cy="174285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</p:spPr>
          <p:txBody>
            <a:bodyPr wrap="square" lIns="0" tIns="0" rIns="0" bIns="0" rtlCol="0" anchor="ctr"/>
            <a:lstStyle/>
            <a:p>
              <a:pPr marL="272415">
                <a:lnSpc>
                  <a:spcPct val="100000"/>
                </a:lnSpc>
              </a:pPr>
              <a:r>
                <a:rPr lang="en-CA" b="1" dirty="0">
                  <a:latin typeface="Arial"/>
                  <a:cs typeface="Arial"/>
                </a:rPr>
                <a:t>Cr</a:t>
              </a:r>
              <a:r>
                <a:rPr lang="en-CA" b="1" spc="5" dirty="0">
                  <a:latin typeface="Arial"/>
                  <a:cs typeface="Arial"/>
                </a:rPr>
                <a:t>e</a:t>
              </a:r>
              <a:r>
                <a:rPr lang="en-CA" b="1" spc="-5" dirty="0">
                  <a:latin typeface="Arial"/>
                  <a:cs typeface="Arial"/>
                </a:rPr>
                <a:t>d</a:t>
              </a:r>
              <a:r>
                <a:rPr lang="en-CA" b="1" dirty="0">
                  <a:latin typeface="Arial"/>
                  <a:cs typeface="Arial"/>
                </a:rPr>
                <a:t>it Ra</a:t>
              </a:r>
              <a:r>
                <a:rPr lang="en-CA" b="1" spc="5" dirty="0">
                  <a:latin typeface="Arial"/>
                  <a:cs typeface="Arial"/>
                </a:rPr>
                <a:t>t</a:t>
              </a:r>
              <a:r>
                <a:rPr lang="en-CA" b="1" dirty="0">
                  <a:latin typeface="Arial"/>
                  <a:cs typeface="Arial"/>
                </a:rPr>
                <a:t>ing</a:t>
              </a:r>
              <a:endParaRPr lang="en-CA" dirty="0">
                <a:latin typeface="Arial"/>
                <a:cs typeface="Arial"/>
              </a:endParaRPr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B5C75883-9CAD-B749-8E53-6B4F96AEE6E8}"/>
                </a:ext>
              </a:extLst>
            </p:cNvPr>
            <p:cNvSpPr/>
            <p:nvPr/>
          </p:nvSpPr>
          <p:spPr>
            <a:xfrm>
              <a:off x="2854624" y="1686150"/>
              <a:ext cx="1937806" cy="174285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</p:spPr>
          <p:txBody>
            <a:bodyPr wrap="square" lIns="0" tIns="0" rIns="0" bIns="0" rtlCol="0" anchor="ctr"/>
            <a:lstStyle/>
            <a:p>
              <a:pPr marL="260350" marR="252729" indent="141605" algn="ctr"/>
              <a:r>
                <a:rPr lang="en-CA" b="1" spc="-5" dirty="0">
                  <a:latin typeface="Arial" panose="020B0604020202020204" pitchFamily="34" charset="0"/>
                  <a:cs typeface="Arial" panose="020B0604020202020204" pitchFamily="34" charset="0"/>
                </a:rPr>
                <a:t>Budget</a:t>
              </a:r>
              <a:endParaRPr lang="en-CA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bject 6">
              <a:extLst>
                <a:ext uri="{FF2B5EF4-FFF2-40B4-BE49-F238E27FC236}">
                  <a16:creationId xmlns:a16="http://schemas.microsoft.com/office/drawing/2014/main" id="{A996CDC6-E84D-0A4B-933A-749E0755530D}"/>
                </a:ext>
              </a:extLst>
            </p:cNvPr>
            <p:cNvSpPr/>
            <p:nvPr/>
          </p:nvSpPr>
          <p:spPr>
            <a:xfrm>
              <a:off x="4871918" y="1686150"/>
              <a:ext cx="1937806" cy="174285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</p:spPr>
          <p:txBody>
            <a:bodyPr wrap="square" lIns="0" tIns="0" rIns="0" bIns="0" rtlCol="0" anchor="ctr"/>
            <a:lstStyle/>
            <a:p>
              <a:pPr marL="181610" algn="ctr">
                <a:lnSpc>
                  <a:spcPct val="100000"/>
                </a:lnSpc>
              </a:pPr>
              <a:r>
                <a:rPr lang="en-CA" b="1" dirty="0">
                  <a:latin typeface="Arial"/>
                  <a:cs typeface="Arial"/>
                </a:rPr>
                <a:t>Water/</a:t>
              </a:r>
              <a:br>
                <a:rPr lang="en-CA" b="1" dirty="0">
                  <a:latin typeface="Arial"/>
                  <a:cs typeface="Arial"/>
                </a:rPr>
              </a:br>
              <a:r>
                <a:rPr lang="en-CA" b="1" dirty="0">
                  <a:latin typeface="Arial"/>
                  <a:cs typeface="Arial"/>
                </a:rPr>
                <a:t>Wastewater Rates</a:t>
              </a:r>
              <a:endParaRPr lang="en-CA" dirty="0">
                <a:latin typeface="Arial"/>
                <a:cs typeface="Arial"/>
              </a:endParaRPr>
            </a:p>
          </p:txBody>
        </p:sp>
        <p:sp>
          <p:nvSpPr>
            <p:cNvPr id="36" name="object 6">
              <a:extLst>
                <a:ext uri="{FF2B5EF4-FFF2-40B4-BE49-F238E27FC236}">
                  <a16:creationId xmlns:a16="http://schemas.microsoft.com/office/drawing/2014/main" id="{B3BD1C87-B4CD-E246-9447-6CBF2E3EF7C5}"/>
                </a:ext>
              </a:extLst>
            </p:cNvPr>
            <p:cNvSpPr/>
            <p:nvPr/>
          </p:nvSpPr>
          <p:spPr>
            <a:xfrm>
              <a:off x="6889212" y="1686150"/>
              <a:ext cx="1937806" cy="1742850"/>
            </a:xfrm>
            <a:prstGeom prst="rect">
              <a:avLst/>
            </a:prstGeom>
            <a:solidFill>
              <a:srgbClr val="B1925F">
                <a:alpha val="25000"/>
              </a:srgbClr>
            </a:solidFill>
          </p:spPr>
          <p:txBody>
            <a:bodyPr wrap="square" lIns="0" tIns="0" rIns="0" bIns="0" rtlCol="0" anchor="ctr"/>
            <a:lstStyle/>
            <a:p>
              <a:pPr marL="188595" marR="179705" indent="115570" algn="ctr"/>
              <a:r>
                <a:rPr lang="en-CA" b="1" dirty="0">
                  <a:latin typeface="Arial"/>
                  <a:cs typeface="Arial"/>
                </a:rPr>
                <a:t>User Fees</a:t>
              </a:r>
              <a:endParaRPr lang="en-CA" dirty="0">
                <a:latin typeface="Arial"/>
                <a:cs typeface="Arial"/>
              </a:endParaRPr>
            </a:p>
          </p:txBody>
        </p:sp>
        <p:sp>
          <p:nvSpPr>
            <p:cNvPr id="37" name="object 6">
              <a:extLst>
                <a:ext uri="{FF2B5EF4-FFF2-40B4-BE49-F238E27FC236}">
                  <a16:creationId xmlns:a16="http://schemas.microsoft.com/office/drawing/2014/main" id="{A2107E67-6F85-D647-9D16-14F209AAA332}"/>
                </a:ext>
              </a:extLst>
            </p:cNvPr>
            <p:cNvSpPr/>
            <p:nvPr/>
          </p:nvSpPr>
          <p:spPr>
            <a:xfrm>
              <a:off x="8906508" y="1686150"/>
              <a:ext cx="1937806" cy="1742850"/>
            </a:xfrm>
            <a:prstGeom prst="rect">
              <a:avLst/>
            </a:prstGeom>
            <a:solidFill>
              <a:srgbClr val="B1925F">
                <a:alpha val="25000"/>
              </a:srgbClr>
            </a:solidFill>
          </p:spPr>
          <p:txBody>
            <a:bodyPr wrap="square" lIns="0" tIns="0" rIns="0" bIns="0" rtlCol="0" anchor="ctr"/>
            <a:lstStyle/>
            <a:p>
              <a:pPr marL="273685" marR="264160" algn="ctr"/>
              <a:r>
                <a:rPr lang="en-CA" b="1" dirty="0">
                  <a:latin typeface="Arial"/>
                  <a:cs typeface="Arial"/>
                </a:rPr>
                <a:t>Variance</a:t>
              </a:r>
              <a:br>
                <a:rPr lang="en-CA" b="1" dirty="0">
                  <a:latin typeface="Arial"/>
                  <a:cs typeface="Arial"/>
                </a:rPr>
              </a:br>
              <a:r>
                <a:rPr lang="en-CA" b="1" dirty="0">
                  <a:latin typeface="Arial"/>
                  <a:cs typeface="Arial"/>
                </a:rPr>
                <a:t>Reports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B3E151B9-A1D0-BE4D-9576-1C6FEC655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-228600"/>
            <a:ext cx="11430000" cy="6858000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366303" y="2955014"/>
            <a:ext cx="3452794" cy="9526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36364" y="5638800"/>
            <a:ext cx="7304532" cy="8884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29539" y="6069921"/>
            <a:ext cx="332105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b="1" dirty="0">
                <a:latin typeface="Arial"/>
                <a:cs typeface="Arial"/>
              </a:rPr>
              <a:t>greatersudbur</a:t>
            </a:r>
            <a:r>
              <a:rPr sz="3000" b="1" spc="-225" dirty="0">
                <a:latin typeface="Arial"/>
                <a:cs typeface="Arial"/>
              </a:rPr>
              <a:t>y</a:t>
            </a:r>
            <a:r>
              <a:rPr sz="3000" b="1" dirty="0">
                <a:latin typeface="Arial"/>
                <a:cs typeface="Arial"/>
              </a:rPr>
              <a:t>.ca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37A248AD-75D3-E746-89FC-97E9CB4E3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400" b="1" dirty="0">
                <a:latin typeface="Arial"/>
                <a:cs typeface="Arial"/>
              </a:rPr>
              <a:t>Our </a:t>
            </a:r>
            <a:r>
              <a:rPr sz="4400" b="1" dirty="0">
                <a:latin typeface="Arial"/>
                <a:cs typeface="Arial"/>
              </a:rPr>
              <a:t>20</a:t>
            </a:r>
            <a:r>
              <a:rPr lang="en-US" sz="4400" b="1" dirty="0">
                <a:latin typeface="Arial"/>
                <a:cs typeface="Arial"/>
              </a:rPr>
              <a:t>21</a:t>
            </a:r>
            <a:r>
              <a:rPr sz="4400" b="1" dirty="0">
                <a:latin typeface="Arial"/>
                <a:cs typeface="Arial"/>
              </a:rPr>
              <a:t> </a:t>
            </a:r>
            <a:r>
              <a:rPr lang="en-US" sz="4400" b="1" dirty="0">
                <a:latin typeface="Arial"/>
                <a:cs typeface="Arial"/>
              </a:rPr>
              <a:t>Performance Story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4751" y="3586408"/>
            <a:ext cx="2498169" cy="1154162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spcAft>
                <a:spcPts val="1800"/>
              </a:spcAft>
              <a:tabLst>
                <a:tab pos="241300" algn="l"/>
              </a:tabLst>
            </a:pPr>
            <a:r>
              <a:rPr lang="en-US" sz="2500" spc="-15" dirty="0">
                <a:latin typeface="Arial"/>
                <a:cs typeface="Arial"/>
              </a:rPr>
              <a:t>Advancement of Strategic</a:t>
            </a:r>
            <a:r>
              <a:rPr lang="en-US" sz="2500" spc="-5" dirty="0">
                <a:latin typeface="Arial"/>
                <a:cs typeface="Arial"/>
              </a:rPr>
              <a:t> </a:t>
            </a:r>
            <a:r>
              <a:rPr lang="en-US" sz="2500" spc="-15" dirty="0">
                <a:latin typeface="Arial"/>
                <a:cs typeface="Arial"/>
              </a:rPr>
              <a:t>Plan priorities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A1E16C5-288A-5247-B265-087CC29BFE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23034" y="2161941"/>
            <a:ext cx="1036583" cy="103658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824026F-2AF5-3442-8B10-007E490632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05423" y="2222657"/>
            <a:ext cx="915150" cy="91515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097491E1-234E-7545-9B19-2B599738CA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60801" y="2088872"/>
            <a:ext cx="1182721" cy="118272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E28FCA-74D1-2645-A23F-F4197294805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16260" y="2278736"/>
            <a:ext cx="915150" cy="915150"/>
          </a:xfrm>
          <a:prstGeom prst="rect">
            <a:avLst/>
          </a:prstGeom>
        </p:spPr>
      </p:pic>
      <p:sp>
        <p:nvSpPr>
          <p:cNvPr id="17" name="object 5">
            <a:extLst>
              <a:ext uri="{FF2B5EF4-FFF2-40B4-BE49-F238E27FC236}">
                <a16:creationId xmlns:a16="http://schemas.microsoft.com/office/drawing/2014/main" id="{FEE85D4F-2E62-F44B-8C40-E769978EBADF}"/>
              </a:ext>
            </a:extLst>
          </p:cNvPr>
          <p:cNvSpPr txBox="1"/>
          <p:nvPr/>
        </p:nvSpPr>
        <p:spPr>
          <a:xfrm>
            <a:off x="8915402" y="3586408"/>
            <a:ext cx="2851847" cy="153888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spcAft>
                <a:spcPts val="1800"/>
              </a:spcAft>
              <a:tabLst>
                <a:tab pos="241300" algn="l"/>
              </a:tabLst>
            </a:pPr>
            <a:r>
              <a:rPr lang="en-US" sz="2500" spc="-15" dirty="0">
                <a:latin typeface="Arial"/>
                <a:cs typeface="Arial"/>
              </a:rPr>
              <a:t>Financial information and audited </a:t>
            </a:r>
            <a:br>
              <a:rPr lang="en-US" sz="2500" spc="-15" dirty="0">
                <a:latin typeface="Arial"/>
                <a:cs typeface="Arial"/>
              </a:rPr>
            </a:br>
            <a:r>
              <a:rPr lang="en-US" sz="2500" spc="-15" dirty="0">
                <a:latin typeface="Arial"/>
                <a:cs typeface="Arial"/>
              </a:rPr>
              <a:t>statements</a:t>
            </a: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BF814945-B160-3343-B21F-17DBA2628E36}"/>
              </a:ext>
            </a:extLst>
          </p:cNvPr>
          <p:cNvSpPr txBox="1"/>
          <p:nvPr/>
        </p:nvSpPr>
        <p:spPr>
          <a:xfrm>
            <a:off x="3137075" y="3586408"/>
            <a:ext cx="2851847" cy="1154162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spcAft>
                <a:spcPts val="1800"/>
              </a:spcAft>
              <a:tabLst>
                <a:tab pos="241300" algn="l"/>
              </a:tabLst>
            </a:pPr>
            <a:r>
              <a:rPr lang="en-US" sz="2500" spc="-15" dirty="0">
                <a:latin typeface="Arial"/>
                <a:cs typeface="Arial"/>
              </a:rPr>
              <a:t>Accomplishments and priority </a:t>
            </a:r>
            <a:br>
              <a:rPr lang="en-US" sz="2500" spc="-15" dirty="0">
                <a:latin typeface="Arial"/>
                <a:cs typeface="Arial"/>
              </a:rPr>
            </a:br>
            <a:r>
              <a:rPr lang="en-US" sz="2500" spc="-15" dirty="0">
                <a:latin typeface="Arial"/>
                <a:cs typeface="Arial"/>
              </a:rPr>
              <a:t>projects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3B763933-4269-5E4D-9956-09453F8AD8D9}"/>
              </a:ext>
            </a:extLst>
          </p:cNvPr>
          <p:cNvSpPr txBox="1"/>
          <p:nvPr/>
        </p:nvSpPr>
        <p:spPr>
          <a:xfrm>
            <a:off x="6203077" y="3586408"/>
            <a:ext cx="2498169" cy="769441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spcAft>
                <a:spcPts val="1800"/>
              </a:spcAft>
              <a:tabLst>
                <a:tab pos="241300" algn="l"/>
              </a:tabLst>
            </a:pPr>
            <a:r>
              <a:rPr lang="en-US" sz="2500" spc="-15" dirty="0">
                <a:latin typeface="Arial"/>
                <a:cs typeface="Arial"/>
              </a:rPr>
              <a:t>Awards and recognition</a:t>
            </a:r>
          </a:p>
        </p:txBody>
      </p:sp>
    </p:spTree>
    <p:extLst>
      <p:ext uri="{BB962C8B-B14F-4D97-AF65-F5344CB8AC3E}">
        <p14:creationId xmlns:p14="http://schemas.microsoft.com/office/powerpoint/2010/main" val="408932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56BF7F36-6A1D-B84C-9A10-5D513657A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400" b="1" dirty="0"/>
              <a:t>Measuring Our Performance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F5234B3-8F5F-4BFB-B2B3-7D2CD2AEE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1397" y="2112773"/>
            <a:ext cx="4928236" cy="3077766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Quarterly Performance Dashboard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World Council on City Data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BMA Management Consulting Inc. Study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Municipal Benchmarking Network of Canada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A3545B-EB86-B04D-83D9-E85F39331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67" y="1754776"/>
            <a:ext cx="6559030" cy="354391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E8352B9-91D6-2549-9E49-C31599B3A2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00628" y="2584068"/>
            <a:ext cx="5429250" cy="54292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6E0F6EFE-CD6C-BF44-B4DE-15480E44F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C99271-B434-7C4C-A27E-5B6541486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66201" y="0"/>
            <a:ext cx="5310642" cy="53106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68588F-4EDE-479F-9620-E7A5162C7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39" y="669821"/>
            <a:ext cx="10358120" cy="1163955"/>
          </a:xfrm>
        </p:spPr>
        <p:txBody>
          <a:bodyPr/>
          <a:lstStyle/>
          <a:p>
            <a:r>
              <a:rPr lang="en-US" sz="4400" b="1" dirty="0"/>
              <a:t>2021 Awards and Recognition </a:t>
            </a: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26A19F28-5F59-D241-8947-14F274AE11DA}"/>
              </a:ext>
            </a:extLst>
          </p:cNvPr>
          <p:cNvSpPr txBox="1"/>
          <p:nvPr/>
        </p:nvSpPr>
        <p:spPr>
          <a:xfrm>
            <a:off x="312999" y="3515348"/>
            <a:ext cx="2498169" cy="738664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Financial excellence 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CF90E17D-2802-2642-8010-04AC423CBF1A}"/>
              </a:ext>
            </a:extLst>
          </p:cNvPr>
          <p:cNvSpPr txBox="1"/>
          <p:nvPr/>
        </p:nvSpPr>
        <p:spPr>
          <a:xfrm>
            <a:off x="2898381" y="3515348"/>
            <a:ext cx="2851847" cy="369332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Regreening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93214095-B361-8843-B6FE-7429D284521A}"/>
              </a:ext>
            </a:extLst>
          </p:cNvPr>
          <p:cNvSpPr txBox="1"/>
          <p:nvPr/>
        </p:nvSpPr>
        <p:spPr>
          <a:xfrm>
            <a:off x="5956038" y="3515348"/>
            <a:ext cx="2498169" cy="738664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Water/wastewater innovation</a:t>
            </a: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02DE9FC2-D773-0942-AEEE-934487979438}"/>
              </a:ext>
            </a:extLst>
          </p:cNvPr>
          <p:cNvSpPr txBox="1"/>
          <p:nvPr/>
        </p:nvSpPr>
        <p:spPr>
          <a:xfrm>
            <a:off x="8979112" y="3515348"/>
            <a:ext cx="2484382" cy="1107996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Communications and public engagement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B839F85-2E8D-8B49-9332-E7A1927803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15500" y="2184307"/>
            <a:ext cx="1029214" cy="102921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C05B4E3F-FED6-0440-AD67-7BC9592E16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0818" y="2222664"/>
            <a:ext cx="952500" cy="9525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FA45BD8-3043-5A45-913D-937C936669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02126" y="2222664"/>
            <a:ext cx="952500" cy="9525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E46028FD-3CBF-2343-910D-FD8BB48382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745053" y="2222664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86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626D77E1-1880-3D43-B80D-F74DECFB9CE9}"/>
              </a:ext>
            </a:extLst>
          </p:cNvPr>
          <p:cNvSpPr/>
          <p:nvPr/>
        </p:nvSpPr>
        <p:spPr>
          <a:xfrm>
            <a:off x="8421581" y="1167161"/>
            <a:ext cx="2740748" cy="2740748"/>
          </a:xfrm>
          <a:prstGeom prst="ellipse">
            <a:avLst/>
          </a:prstGeom>
          <a:solidFill>
            <a:srgbClr val="B19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15" dirty="0">
                <a:latin typeface="Arial"/>
                <a:cs typeface="Arial"/>
              </a:rPr>
              <a:t>$144 M</a:t>
            </a:r>
          </a:p>
          <a:p>
            <a:pPr algn="ctr"/>
            <a:r>
              <a:rPr lang="en-US" sz="2000" spc="-15" dirty="0">
                <a:latin typeface="Arial"/>
                <a:cs typeface="Arial"/>
              </a:rPr>
              <a:t>capital program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30452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latin typeface="Arial"/>
                <a:cs typeface="Arial"/>
              </a:rPr>
              <a:t>20</a:t>
            </a:r>
            <a:r>
              <a:rPr lang="en-US" sz="4400" b="1" dirty="0">
                <a:latin typeface="Arial"/>
                <a:cs typeface="Arial"/>
              </a:rPr>
              <a:t>21</a:t>
            </a:r>
            <a:r>
              <a:rPr sz="4400" b="1" dirty="0">
                <a:latin typeface="Arial"/>
                <a:cs typeface="Arial"/>
              </a:rPr>
              <a:t> </a:t>
            </a:r>
            <a:r>
              <a:rPr sz="4400" b="1" spc="5" dirty="0">
                <a:latin typeface="Arial"/>
                <a:cs typeface="Arial"/>
              </a:rPr>
              <a:t>H</a:t>
            </a:r>
            <a:r>
              <a:rPr sz="4400" b="1" dirty="0">
                <a:latin typeface="Arial"/>
                <a:cs typeface="Arial"/>
              </a:rPr>
              <a:t>ighligh</a:t>
            </a:r>
            <a:r>
              <a:rPr sz="4400" b="1" spc="-15" dirty="0">
                <a:latin typeface="Arial"/>
                <a:cs typeface="Arial"/>
              </a:rPr>
              <a:t>t</a:t>
            </a:r>
            <a:r>
              <a:rPr sz="4400" b="1" dirty="0">
                <a:latin typeface="Arial"/>
                <a:cs typeface="Arial"/>
              </a:rPr>
              <a:t>s</a:t>
            </a:r>
            <a:r>
              <a:rPr lang="en-US" sz="4400" b="1" dirty="0">
                <a:latin typeface="Arial"/>
                <a:cs typeface="Arial"/>
              </a:rPr>
              <a:t>: By Numbers </a:t>
            </a:r>
            <a:endParaRPr sz="4400" dirty="0">
              <a:latin typeface="Arial"/>
              <a:cs typeface="Arial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537E9E3-53D8-AF42-8285-7673A3CB00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95400" y="1556466"/>
            <a:ext cx="664226" cy="6574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6CD4524-D6A6-844F-A855-16350A99CA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5261" y="3576125"/>
            <a:ext cx="1106478" cy="110647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2948C66-9974-854B-88A0-FFA07202E1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05600" y="1468618"/>
            <a:ext cx="864088" cy="85522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CFD180D8-A549-DB42-9A5A-F4559258A2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6200000">
            <a:off x="3989562" y="3676025"/>
            <a:ext cx="1071414" cy="1071414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D1B67FF-E052-8749-B2FF-001F7EC4AF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23958" y="3726017"/>
            <a:ext cx="806695" cy="806695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E9ACFEB4-A50B-9942-8C8F-CF0D7526046C}"/>
              </a:ext>
            </a:extLst>
          </p:cNvPr>
          <p:cNvSpPr/>
          <p:nvPr/>
        </p:nvSpPr>
        <p:spPr>
          <a:xfrm>
            <a:off x="9822614" y="3155780"/>
            <a:ext cx="2049232" cy="20492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latin typeface="Arial"/>
                <a:cs typeface="Arial"/>
              </a:rPr>
              <a:t>$87 M </a:t>
            </a:r>
            <a:r>
              <a:rPr lang="en-US" dirty="0">
                <a:latin typeface="Arial"/>
                <a:cs typeface="Arial"/>
              </a:rPr>
              <a:t>construction value tendered</a:t>
            </a:r>
            <a:endParaRPr lang="en-US" dirty="0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B1780763-B4D4-E844-8682-C510E77E9C0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927297" y="1400798"/>
            <a:ext cx="1135990" cy="1124339"/>
          </a:xfrm>
          <a:prstGeom prst="rect">
            <a:avLst/>
          </a:prstGeom>
        </p:spPr>
      </p:pic>
      <p:sp>
        <p:nvSpPr>
          <p:cNvPr id="28" name="object 5">
            <a:extLst>
              <a:ext uri="{FF2B5EF4-FFF2-40B4-BE49-F238E27FC236}">
                <a16:creationId xmlns:a16="http://schemas.microsoft.com/office/drawing/2014/main" id="{4363507F-88CF-1149-8AC4-8D999CF26572}"/>
              </a:ext>
            </a:extLst>
          </p:cNvPr>
          <p:cNvSpPr txBox="1"/>
          <p:nvPr/>
        </p:nvSpPr>
        <p:spPr>
          <a:xfrm>
            <a:off x="518474" y="2344908"/>
            <a:ext cx="2109297" cy="1092607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spcAft>
                <a:spcPts val="1000"/>
              </a:spcAft>
              <a:tabLst>
                <a:tab pos="241300" algn="l"/>
              </a:tabLst>
            </a:pPr>
            <a:r>
              <a:rPr lang="en-US" sz="3500" b="1" spc="-15" dirty="0">
                <a:latin typeface="Arial"/>
                <a:cs typeface="Arial"/>
              </a:rPr>
              <a:t>10</a:t>
            </a:r>
            <a:r>
              <a:rPr lang="en-US" sz="3000" b="1" spc="-15" dirty="0">
                <a:latin typeface="Arial"/>
                <a:cs typeface="Arial"/>
              </a:rPr>
              <a:t> </a:t>
            </a:r>
            <a:br>
              <a:rPr lang="en-US" sz="3000" b="1" spc="-15" dirty="0">
                <a:latin typeface="Arial"/>
                <a:cs typeface="Arial"/>
              </a:rPr>
            </a:br>
            <a:r>
              <a:rPr lang="en-US" spc="-15" dirty="0">
                <a:latin typeface="Arial"/>
                <a:cs typeface="Arial"/>
              </a:rPr>
              <a:t>new GOVA buses </a:t>
            </a:r>
            <a:br>
              <a:rPr lang="en-US" spc="-15" dirty="0">
                <a:latin typeface="Arial"/>
                <a:cs typeface="Arial"/>
              </a:rPr>
            </a:br>
            <a:r>
              <a:rPr lang="en-US" spc="-15" dirty="0">
                <a:latin typeface="Arial"/>
                <a:cs typeface="Arial"/>
              </a:rPr>
              <a:t>+ 23% in ridership</a:t>
            </a: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DE07DFCA-5083-234B-B98E-1A81AF350191}"/>
              </a:ext>
            </a:extLst>
          </p:cNvPr>
          <p:cNvSpPr txBox="1"/>
          <p:nvPr/>
        </p:nvSpPr>
        <p:spPr>
          <a:xfrm>
            <a:off x="3099346" y="2344908"/>
            <a:ext cx="2851847" cy="1169551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spcAft>
                <a:spcPts val="1000"/>
              </a:spcAft>
              <a:tabLst>
                <a:tab pos="241300" algn="l"/>
              </a:tabLst>
            </a:pPr>
            <a:r>
              <a:rPr lang="en-US" sz="3500" b="1" dirty="0">
                <a:latin typeface="Arial"/>
                <a:cs typeface="Arial"/>
              </a:rPr>
              <a:t>48</a:t>
            </a:r>
            <a:r>
              <a:rPr lang="en-US" sz="4000" dirty="0">
                <a:latin typeface="Arial"/>
                <a:cs typeface="Arial"/>
              </a:rPr>
              <a:t> </a:t>
            </a:r>
            <a:br>
              <a:rPr lang="en-US" sz="4000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major land use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planning applications</a:t>
            </a: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1FCD0192-987F-4B45-9320-BAD8B1C26FF5}"/>
              </a:ext>
            </a:extLst>
          </p:cNvPr>
          <p:cNvSpPr txBox="1"/>
          <p:nvPr/>
        </p:nvSpPr>
        <p:spPr>
          <a:xfrm>
            <a:off x="5891238" y="2344908"/>
            <a:ext cx="2498169" cy="1092607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spcAft>
                <a:spcPts val="1000"/>
              </a:spcAft>
              <a:tabLst>
                <a:tab pos="241300" algn="l"/>
              </a:tabLst>
            </a:pPr>
            <a:r>
              <a:rPr lang="en-US" sz="3500" b="1" dirty="0">
                <a:latin typeface="Arial"/>
                <a:cs typeface="Arial"/>
              </a:rPr>
              <a:t>215</a:t>
            </a:r>
            <a:br>
              <a:rPr lang="en-US" sz="4000" b="1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newcomers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welcomed</a:t>
            </a: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B1648762-0FBB-024F-8C54-A9302ED5E420}"/>
              </a:ext>
            </a:extLst>
          </p:cNvPr>
          <p:cNvSpPr txBox="1"/>
          <p:nvPr/>
        </p:nvSpPr>
        <p:spPr>
          <a:xfrm>
            <a:off x="518474" y="4546117"/>
            <a:ext cx="2300052" cy="140038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tabLst>
                <a:tab pos="241300" algn="l"/>
              </a:tabLst>
            </a:pPr>
            <a:r>
              <a:rPr lang="en-US" sz="3500" b="1" spc="-15" dirty="0">
                <a:latin typeface="Arial"/>
                <a:cs typeface="Arial"/>
              </a:rPr>
              <a:t>7,650 m </a:t>
            </a:r>
            <a:br>
              <a:rPr lang="en-US" sz="3000" b="1" spc="-15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active transportation added </a:t>
            </a:r>
          </a:p>
          <a:p>
            <a:pPr algn="ctr">
              <a:tabLst>
                <a:tab pos="241300" algn="l"/>
              </a:tabLst>
            </a:pPr>
            <a:endParaRPr lang="en-US" sz="2000" spc="-15" dirty="0">
              <a:latin typeface="Arial"/>
              <a:cs typeface="Arial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72E0ACB-6A91-AF49-A102-FF8330BF95FB}"/>
              </a:ext>
            </a:extLst>
          </p:cNvPr>
          <p:cNvSpPr txBox="1"/>
          <p:nvPr/>
        </p:nvSpPr>
        <p:spPr>
          <a:xfrm>
            <a:off x="3099346" y="4546117"/>
            <a:ext cx="2851847" cy="1169551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tabLst>
                <a:tab pos="241300" algn="l"/>
              </a:tabLst>
            </a:pPr>
            <a:r>
              <a:rPr lang="en-US" sz="3500" b="1" dirty="0">
                <a:latin typeface="Arial"/>
                <a:cs typeface="Arial"/>
              </a:rPr>
              <a:t>20</a:t>
            </a:r>
            <a:r>
              <a:rPr lang="en-US" sz="4000" dirty="0">
                <a:latin typeface="Arial"/>
                <a:cs typeface="Arial"/>
              </a:rPr>
              <a:t> </a:t>
            </a:r>
            <a:br>
              <a:rPr lang="en-US" sz="4000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two-bedroom housing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units converted</a:t>
            </a: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6600244-72D1-9547-84C8-BB2A0631988B}"/>
              </a:ext>
            </a:extLst>
          </p:cNvPr>
          <p:cNvSpPr txBox="1"/>
          <p:nvPr/>
        </p:nvSpPr>
        <p:spPr>
          <a:xfrm>
            <a:off x="5891238" y="4546117"/>
            <a:ext cx="2851847" cy="1092607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>
              <a:tabLst>
                <a:tab pos="241300" algn="l"/>
              </a:tabLst>
            </a:pPr>
            <a:r>
              <a:rPr lang="en-US" sz="3500" b="1" dirty="0">
                <a:latin typeface="Arial"/>
                <a:cs typeface="Arial"/>
              </a:rPr>
              <a:t>142 </a:t>
            </a:r>
            <a:br>
              <a:rPr lang="en-US" sz="4000" b="1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people added to By-Name list with 55 housed</a:t>
            </a:r>
          </a:p>
        </p:txBody>
      </p:sp>
    </p:spTree>
    <p:extLst>
      <p:ext uri="{BB962C8B-B14F-4D97-AF65-F5344CB8AC3E}">
        <p14:creationId xmlns:p14="http://schemas.microsoft.com/office/powerpoint/2010/main" val="2329145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B4B815D6-5C12-AD4A-B856-727243B3B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3CCF69B-58E2-C24F-A8E7-F8761A4040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2435" y="-1859428"/>
            <a:ext cx="6395266" cy="8276226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latin typeface="Arial"/>
                <a:cs typeface="Arial"/>
              </a:rPr>
              <a:t>20</a:t>
            </a:r>
            <a:r>
              <a:rPr lang="en-US" sz="4400" b="1" dirty="0">
                <a:latin typeface="Arial"/>
                <a:cs typeface="Arial"/>
              </a:rPr>
              <a:t>21</a:t>
            </a:r>
            <a:r>
              <a:rPr sz="4400" b="1" dirty="0">
                <a:latin typeface="Arial"/>
                <a:cs typeface="Arial"/>
              </a:rPr>
              <a:t> </a:t>
            </a:r>
            <a:r>
              <a:rPr sz="4400" b="1" spc="5" dirty="0">
                <a:latin typeface="Arial"/>
                <a:cs typeface="Arial"/>
              </a:rPr>
              <a:t>H</a:t>
            </a:r>
            <a:r>
              <a:rPr sz="4400" b="1" dirty="0">
                <a:latin typeface="Arial"/>
                <a:cs typeface="Arial"/>
              </a:rPr>
              <a:t>ighligh</a:t>
            </a:r>
            <a:r>
              <a:rPr sz="4400" b="1" spc="-15" dirty="0">
                <a:latin typeface="Arial"/>
                <a:cs typeface="Arial"/>
              </a:rPr>
              <a:t>t</a:t>
            </a:r>
            <a:r>
              <a:rPr sz="4400" b="1" dirty="0">
                <a:latin typeface="Arial"/>
                <a:cs typeface="Arial"/>
              </a:rPr>
              <a:t>s</a:t>
            </a:r>
            <a:r>
              <a:rPr lang="en-US" sz="4400" b="1" dirty="0">
                <a:latin typeface="Arial"/>
                <a:cs typeface="Arial"/>
              </a:rPr>
              <a:t>: COVID-19 Response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75C8EC5-E6F8-0F4A-9DE2-2F71F159DB41}"/>
              </a:ext>
            </a:extLst>
          </p:cNvPr>
          <p:cNvSpPr txBox="1"/>
          <p:nvPr/>
        </p:nvSpPr>
        <p:spPr>
          <a:xfrm>
            <a:off x="848128" y="2575714"/>
            <a:ext cx="2428472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Communications and education</a:t>
            </a: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1B9F27FC-1EE0-FB40-9745-437C627B62CE}"/>
              </a:ext>
            </a:extLst>
          </p:cNvPr>
          <p:cNvSpPr txBox="1"/>
          <p:nvPr/>
        </p:nvSpPr>
        <p:spPr>
          <a:xfrm>
            <a:off x="4082171" y="2575714"/>
            <a:ext cx="3206514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Leadership through partnerships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FCE684A5-E386-FD4B-91A5-90291992A005}"/>
              </a:ext>
            </a:extLst>
          </p:cNvPr>
          <p:cNvSpPr txBox="1"/>
          <p:nvPr/>
        </p:nvSpPr>
        <p:spPr>
          <a:xfrm>
            <a:off x="7924038" y="2575714"/>
            <a:ext cx="3352800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Critical Support for vaccination program</a:t>
            </a: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FA9A9089-B9ED-FB41-9087-FEA6D4CCBFED}"/>
              </a:ext>
            </a:extLst>
          </p:cNvPr>
          <p:cNvSpPr txBox="1"/>
          <p:nvPr/>
        </p:nvSpPr>
        <p:spPr>
          <a:xfrm>
            <a:off x="848128" y="4791726"/>
            <a:ext cx="2428472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Adaptation of existing services</a:t>
            </a: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00597FF7-37A2-0245-91D3-EADFDBDC63D6}"/>
              </a:ext>
            </a:extLst>
          </p:cNvPr>
          <p:cNvSpPr txBox="1"/>
          <p:nvPr/>
        </p:nvSpPr>
        <p:spPr>
          <a:xfrm>
            <a:off x="4082171" y="4791726"/>
            <a:ext cx="3206514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Addition of new and enhanced services</a:t>
            </a: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986CCF5C-159A-0342-A0D5-57A638E1FFD7}"/>
              </a:ext>
            </a:extLst>
          </p:cNvPr>
          <p:cNvSpPr txBox="1"/>
          <p:nvPr/>
        </p:nvSpPr>
        <p:spPr>
          <a:xfrm>
            <a:off x="7313676" y="4791726"/>
            <a:ext cx="4573524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12700" algn="ctr">
              <a:tabLst>
                <a:tab pos="241300" algn="l"/>
              </a:tabLst>
            </a:pPr>
            <a:r>
              <a:rPr lang="en-US" sz="2000" spc="-15" dirty="0">
                <a:latin typeface="Arial"/>
                <a:cs typeface="Arial"/>
              </a:rPr>
              <a:t>Emphasis on supporting people experiencing homelessness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378E0779-404A-4447-849C-5D1AF08582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6040" y="1596058"/>
            <a:ext cx="992648" cy="99264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5931BDF5-FB19-D749-BB17-854E6F277E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86114" y="3691263"/>
            <a:ext cx="952500" cy="95250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A63E10F9-C6C7-DD43-962C-8823ECA7E6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209178" y="3699071"/>
            <a:ext cx="952500" cy="95250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9B654FB0-2B89-784D-B9F5-BB990F522D7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124188" y="1541307"/>
            <a:ext cx="952500" cy="952500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01AE48AF-F6D3-6444-BF9E-3139970D0FC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209178" y="1623214"/>
            <a:ext cx="952500" cy="95250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981B71EB-70DC-BB4A-AE9B-71A965DE9F6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061426" y="3730351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93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35271A1-6A04-EB4C-A042-71C15F483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53924" y="-1522307"/>
            <a:ext cx="14935200" cy="83803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DC79E4-D30B-46B6-9AC0-F058099B5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40" y="759088"/>
            <a:ext cx="10358120" cy="677108"/>
          </a:xfrm>
        </p:spPr>
        <p:txBody>
          <a:bodyPr/>
          <a:lstStyle/>
          <a:p>
            <a:r>
              <a:rPr lang="en-US" sz="4400" b="1" dirty="0">
                <a:latin typeface="Arial"/>
                <a:cs typeface="Arial"/>
              </a:rPr>
              <a:t>2021 </a:t>
            </a:r>
            <a:r>
              <a:rPr lang="en-US" sz="4400" b="1" spc="5" dirty="0">
                <a:latin typeface="Arial"/>
                <a:cs typeface="Arial"/>
              </a:rPr>
              <a:t>H</a:t>
            </a:r>
            <a:r>
              <a:rPr lang="en-US" sz="4400" b="1" dirty="0">
                <a:latin typeface="Arial"/>
                <a:cs typeface="Arial"/>
              </a:rPr>
              <a:t>ighligh</a:t>
            </a:r>
            <a:r>
              <a:rPr lang="en-US" sz="4400" b="1" spc="-15" dirty="0">
                <a:latin typeface="Arial"/>
                <a:cs typeface="Arial"/>
              </a:rPr>
              <a:t>t</a:t>
            </a:r>
            <a:r>
              <a:rPr lang="en-US" sz="4400" b="1" dirty="0">
                <a:latin typeface="Arial"/>
                <a:cs typeface="Arial"/>
              </a:rPr>
              <a:t>s: Community Initiatives</a:t>
            </a:r>
            <a:endParaRPr lang="en-US" sz="4400" dirty="0"/>
          </a:p>
        </p:txBody>
      </p:sp>
      <p:pic>
        <p:nvPicPr>
          <p:cNvPr id="14" name="Picture 1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26909676-3C4A-AA42-A9E3-B80FD57C87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-2078116"/>
            <a:ext cx="7285628" cy="4371377"/>
          </a:xfrm>
          <a:prstGeom prst="rect">
            <a:avLst/>
          </a:prstGeom>
        </p:spPr>
      </p:pic>
      <p:sp>
        <p:nvSpPr>
          <p:cNvPr id="18" name="object 5">
            <a:extLst>
              <a:ext uri="{FF2B5EF4-FFF2-40B4-BE49-F238E27FC236}">
                <a16:creationId xmlns:a16="http://schemas.microsoft.com/office/drawing/2014/main" id="{2CD90862-EDB4-7F4C-8C84-A11043CB805B}"/>
              </a:ext>
            </a:extLst>
          </p:cNvPr>
          <p:cNvSpPr txBox="1"/>
          <p:nvPr/>
        </p:nvSpPr>
        <p:spPr>
          <a:xfrm>
            <a:off x="848128" y="3115270"/>
            <a:ext cx="2428472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Indigenous relations staff liaison 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F0D6B2C1-3038-8445-A29D-066142E3D27A}"/>
              </a:ext>
            </a:extLst>
          </p:cNvPr>
          <p:cNvSpPr txBox="1"/>
          <p:nvPr/>
        </p:nvSpPr>
        <p:spPr>
          <a:xfrm>
            <a:off x="4082171" y="3115270"/>
            <a:ext cx="3206514" cy="307777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Encampment Strategy</a:t>
            </a: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7809496E-2981-D64D-B631-0CEC0997BB11}"/>
              </a:ext>
            </a:extLst>
          </p:cNvPr>
          <p:cNvSpPr txBox="1"/>
          <p:nvPr/>
        </p:nvSpPr>
        <p:spPr>
          <a:xfrm>
            <a:off x="7924038" y="3115270"/>
            <a:ext cx="3352800" cy="923330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Population Health, Community Safety and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Well-Being Plan  </a:t>
            </a: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C70C824-8011-CB46-BF84-118FE8C852DC}"/>
              </a:ext>
            </a:extLst>
          </p:cNvPr>
          <p:cNvSpPr txBox="1"/>
          <p:nvPr/>
        </p:nvSpPr>
        <p:spPr>
          <a:xfrm>
            <a:off x="848128" y="5632847"/>
            <a:ext cx="2428472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Ontario Job Site Challenge</a:t>
            </a: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D3BE77B6-B738-FE45-AD18-76DA86FCCC34}"/>
              </a:ext>
            </a:extLst>
          </p:cNvPr>
          <p:cNvSpPr txBox="1"/>
          <p:nvPr/>
        </p:nvSpPr>
        <p:spPr>
          <a:xfrm>
            <a:off x="4082171" y="5632847"/>
            <a:ext cx="3206514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Rural and Northern Immigration Pilot program</a:t>
            </a: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868CAB4E-54BA-C346-BB6D-2BC742EA4A2B}"/>
              </a:ext>
            </a:extLst>
          </p:cNvPr>
          <p:cNvSpPr txBox="1"/>
          <p:nvPr/>
        </p:nvSpPr>
        <p:spPr>
          <a:xfrm>
            <a:off x="7313676" y="5632847"/>
            <a:ext cx="4573524" cy="61555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Community Energy and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Emissions Plan partnerships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7DC8877-8630-1E49-AF3D-FAA5936D46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3517" y="1671935"/>
            <a:ext cx="1422400" cy="14224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F5775F5-7070-7D43-857F-1895811F3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5983" y="1671935"/>
            <a:ext cx="1422400" cy="14224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4A996CE-DB2D-EC4E-983E-D3A36F2C91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4215" y="1671935"/>
            <a:ext cx="1422400" cy="14224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B21E247-47CA-6949-9B4C-ACBE81D78C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3517" y="4130932"/>
            <a:ext cx="1422400" cy="14224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2A8C5FE-6C95-D34E-8CF4-D087F13E9D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5983" y="4130932"/>
            <a:ext cx="1422400" cy="14224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A8451EB-B888-8741-BBC3-8C387A537B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4215" y="4130932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4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338957E9-5B94-E44F-A7C8-147320D07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latin typeface="Arial"/>
                <a:cs typeface="Arial"/>
              </a:rPr>
              <a:t>20</a:t>
            </a:r>
            <a:r>
              <a:rPr lang="en-US" sz="4400" b="1" dirty="0">
                <a:latin typeface="Arial"/>
                <a:cs typeface="Arial"/>
              </a:rPr>
              <a:t>21 Highlights:</a:t>
            </a:r>
            <a:r>
              <a:rPr sz="4400" b="1" spc="5" dirty="0">
                <a:latin typeface="Arial"/>
                <a:cs typeface="Arial"/>
              </a:rPr>
              <a:t> </a:t>
            </a:r>
            <a:r>
              <a:rPr lang="en-US" sz="4400" b="1" spc="5" dirty="0"/>
              <a:t>Priority</a:t>
            </a:r>
            <a:r>
              <a:rPr sz="4400" b="1" dirty="0">
                <a:latin typeface="Arial"/>
                <a:cs typeface="Arial"/>
              </a:rPr>
              <a:t> Proj</a:t>
            </a:r>
            <a:r>
              <a:rPr sz="4400" b="1" spc="-15" dirty="0">
                <a:latin typeface="Arial"/>
                <a:cs typeface="Arial"/>
              </a:rPr>
              <a:t>e</a:t>
            </a:r>
            <a:r>
              <a:rPr sz="4400" b="1" dirty="0">
                <a:latin typeface="Arial"/>
                <a:cs typeface="Arial"/>
              </a:rPr>
              <a:t>cts</a:t>
            </a:r>
            <a:endParaRPr sz="4400" dirty="0">
              <a:latin typeface="Arial"/>
              <a:cs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C6FEE2-8B06-074D-91BE-3D803A7035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943" y="1789776"/>
            <a:ext cx="4235116" cy="1939387"/>
          </a:xfrm>
          <a:prstGeom prst="rect">
            <a:avLst/>
          </a:prstGeom>
        </p:spPr>
      </p:pic>
      <p:pic>
        <p:nvPicPr>
          <p:cNvPr id="26" name="Picture 25" descr="A picture containing text, screenshot, monitor&#10;&#10;Description automatically generated">
            <a:extLst>
              <a:ext uri="{FF2B5EF4-FFF2-40B4-BE49-F238E27FC236}">
                <a16:creationId xmlns:a16="http://schemas.microsoft.com/office/drawing/2014/main" id="{B8486DF5-B10C-D44F-B7B4-EF109E1219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67" y="1771876"/>
            <a:ext cx="5681908" cy="3917767"/>
          </a:xfrm>
          <a:prstGeom prst="rect">
            <a:avLst/>
          </a:prstGeom>
        </p:spPr>
      </p:pic>
      <p:pic>
        <p:nvPicPr>
          <p:cNvPr id="32" name="Picture 3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C6A0EAD-8E3F-6040-94C0-67EFCBAC20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943" y="4101847"/>
            <a:ext cx="4427220" cy="11402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942F22DB-FDB5-4645-B3BE-51E659B3A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495800"/>
            <a:ext cx="7285628" cy="43713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2FF006-635F-4E40-BAF6-B1FBB15816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3" t="23862" r="7379" b="14828"/>
          <a:stretch/>
        </p:blipFill>
        <p:spPr>
          <a:xfrm>
            <a:off x="4419600" y="2057401"/>
            <a:ext cx="7557426" cy="2797858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145290" y="6076620"/>
            <a:ext cx="1706649" cy="4711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13676" y="6042659"/>
            <a:ext cx="4427220" cy="5394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448110"/>
            <a:ext cx="10358120" cy="968982"/>
          </a:xfrm>
          <a:prstGeom prst="rect">
            <a:avLst/>
          </a:prstGeom>
        </p:spPr>
        <p:txBody>
          <a:bodyPr vert="horz" wrap="square" lIns="0" tIns="28905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400" b="1" dirty="0">
                <a:latin typeface="Arial"/>
                <a:cs typeface="Arial"/>
              </a:rPr>
              <a:t>2021 Highlights: </a:t>
            </a:r>
            <a:r>
              <a:rPr sz="4400" b="1" dirty="0">
                <a:latin typeface="Arial"/>
                <a:cs typeface="Arial"/>
              </a:rPr>
              <a:t>Large Projects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2248071"/>
            <a:ext cx="10665460" cy="2739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41300" algn="l"/>
              </a:tabLst>
            </a:pPr>
            <a:r>
              <a:rPr lang="en-US" sz="2400" dirty="0">
                <a:latin typeface="Arial"/>
                <a:cs typeface="Arial"/>
              </a:rPr>
              <a:t>Arena/Event Centre at the KED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  <a:tabLst>
                <a:tab pos="241300" algn="l"/>
              </a:tabLst>
            </a:pPr>
            <a:endParaRPr lang="en-CA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P</a:t>
            </a:r>
            <a:r>
              <a:rPr sz="2400" spc="-10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ace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dirty="0">
                <a:latin typeface="Arial"/>
                <a:cs typeface="Arial"/>
              </a:rPr>
              <a:t>s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Arts</a:t>
            </a:r>
            <a:endParaRPr lang="en-CA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41300" algn="l"/>
              </a:tabLst>
            </a:pPr>
            <a:endParaRPr lang="en-CA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Junction E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st (Library/Art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Ga</a:t>
            </a:r>
            <a:r>
              <a:rPr sz="2400" spc="-10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l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10" dirty="0">
                <a:latin typeface="Arial"/>
                <a:cs typeface="Arial"/>
              </a:rPr>
              <a:t>y</a:t>
            </a:r>
            <a:r>
              <a:rPr sz="2400" dirty="0">
                <a:latin typeface="Arial"/>
                <a:cs typeface="Arial"/>
              </a:rPr>
              <a:t>)</a:t>
            </a: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41300" algn="l"/>
              </a:tabLst>
            </a:pPr>
            <a:endParaRPr lang="en-CA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Ju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ction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0" dirty="0">
                <a:latin typeface="Arial"/>
                <a:cs typeface="Arial"/>
              </a:rPr>
              <a:t>W</a:t>
            </a:r>
            <a:r>
              <a:rPr sz="2400" dirty="0">
                <a:latin typeface="Arial"/>
                <a:cs typeface="Arial"/>
              </a:rPr>
              <a:t>est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(Co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ve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tion</a:t>
            </a:r>
            <a:r>
              <a:rPr lang="en-CA"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5" dirty="0">
                <a:latin typeface="Arial"/>
                <a:cs typeface="Arial"/>
              </a:rPr>
              <a:t>f</a:t>
            </a:r>
            <a:r>
              <a:rPr sz="2400" dirty="0">
                <a:latin typeface="Arial"/>
                <a:cs typeface="Arial"/>
              </a:rPr>
              <a:t>ormance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Centre)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F8AD22F0B26D4AAAB05E656183796F" ma:contentTypeVersion="4" ma:contentTypeDescription="Create a new document." ma:contentTypeScope="" ma:versionID="cff0f2143321d7ca27c7fda9dd70fce5">
  <xsd:schema xmlns:xsd="http://www.w3.org/2001/XMLSchema" xmlns:xs="http://www.w3.org/2001/XMLSchema" xmlns:p="http://schemas.microsoft.com/office/2006/metadata/properties" xmlns:ns2="b77afa73-589d-4a0d-969a-1bd56350f403" targetNamespace="http://schemas.microsoft.com/office/2006/metadata/properties" ma:root="true" ma:fieldsID="59d3402722a17259d2740e507c8dddc6" ns2:_="">
    <xsd:import namespace="b77afa73-589d-4a0d-969a-1bd56350f4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7afa73-589d-4a0d-969a-1bd56350f4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ECBDA2-C908-4CBB-AB7B-923D9407AF78}"/>
</file>

<file path=customXml/itemProps2.xml><?xml version="1.0" encoding="utf-8"?>
<ds:datastoreItem xmlns:ds="http://schemas.openxmlformats.org/officeDocument/2006/customXml" ds:itemID="{F69AB963-6EEE-4517-B591-FF70511B74AD}"/>
</file>

<file path=customXml/itemProps3.xml><?xml version="1.0" encoding="utf-8"?>
<ds:datastoreItem xmlns:ds="http://schemas.openxmlformats.org/officeDocument/2006/customXml" ds:itemID="{E363E099-22CF-4AE4-9E6F-CF2C22C09C0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3415</TotalTime>
  <Words>524</Words>
  <Application>Microsoft Macintosh PowerPoint</Application>
  <PresentationFormat>Widescreen</PresentationFormat>
  <Paragraphs>109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Our 2021 Performance Story</vt:lpstr>
      <vt:lpstr>Measuring Our Performance</vt:lpstr>
      <vt:lpstr>2021 Awards and Recognition </vt:lpstr>
      <vt:lpstr>2021 Highlights: By Numbers </vt:lpstr>
      <vt:lpstr>2021 Highlights: COVID-19 Response</vt:lpstr>
      <vt:lpstr>2021 Highlights: Community Initiatives</vt:lpstr>
      <vt:lpstr>2021 Highlights: Priority Projects</vt:lpstr>
      <vt:lpstr>2021 Highlights: Large Projects</vt:lpstr>
      <vt:lpstr>2021 Financial Information Highlights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Maurissa Zuccolo</cp:lastModifiedBy>
  <cp:revision>30</cp:revision>
  <dcterms:created xsi:type="dcterms:W3CDTF">2022-06-17T09:14:21Z</dcterms:created>
  <dcterms:modified xsi:type="dcterms:W3CDTF">2022-06-20T18:10:35Z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2020-07-06T00:00:00Z</vt:filetime>
  </property>
  <property fmtid="{D5CDD505-2E9C-101B-9397-08002B2CF9AE}" pid="3" name="LastSaved">
    <vt:filetime>2022-06-17T00:00:00Z</vt:filetime>
  </property>
  <property fmtid="{D5CDD505-2E9C-101B-9397-08002B2CF9AE}" pid="4" name="ContentTypeId">
    <vt:lpwstr>0x01010057F8AD22F0B26D4AAAB05E656183796F</vt:lpwstr>
  </property>
</Properties>
</file>