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85" r:id="rId2"/>
    <p:sldId id="322" r:id="rId3"/>
    <p:sldId id="300" r:id="rId4"/>
    <p:sldId id="301" r:id="rId5"/>
    <p:sldId id="323" r:id="rId6"/>
    <p:sldId id="324" r:id="rId7"/>
    <p:sldId id="325" r:id="rId8"/>
    <p:sldId id="326" r:id="rId9"/>
    <p:sldId id="302" r:id="rId10"/>
    <p:sldId id="303" r:id="rId11"/>
    <p:sldId id="304" r:id="rId12"/>
    <p:sldId id="305" r:id="rId13"/>
    <p:sldId id="306" r:id="rId14"/>
    <p:sldId id="307" r:id="rId15"/>
    <p:sldId id="317" r:id="rId16"/>
    <p:sldId id="316" r:id="rId17"/>
    <p:sldId id="318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319" r:id="rId26"/>
    <p:sldId id="320" r:id="rId27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75" autoAdjust="0"/>
    <p:restoredTop sz="90698" autoAdjust="0"/>
  </p:normalViewPr>
  <p:slideViewPr>
    <p:cSldViewPr snapToGrid="0">
      <p:cViewPr varScale="1">
        <p:scale>
          <a:sx n="98" d="100"/>
          <a:sy n="98" d="100"/>
        </p:scale>
        <p:origin x="72" y="32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706"/>
    </p:cViewPr>
  </p:sorterViewPr>
  <p:notesViewPr>
    <p:cSldViewPr snapToGrid="0">
      <p:cViewPr varScale="1">
        <p:scale>
          <a:sx n="126" d="100"/>
          <a:sy n="126" d="100"/>
        </p:scale>
        <p:origin x="-4872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greatersudbury.ca\files\S_Finserv_Budgets\20%20Budget\Budget%20Document\01.%20Introduction\Budget%20Intro%20-%202020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5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36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0EF-4696-A4A5-7485B9BA1DA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0EF-4696-A4A5-7485B9BA1DA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70EF-4696-A4A5-7485B9BA1DA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70EF-4696-A4A5-7485B9BA1DA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70EF-4696-A4A5-7485B9BA1DA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1E0-5447-BC48-31F2C2B666BE}"/>
              </c:ext>
            </c:extLst>
          </c:dPt>
          <c:dLbls>
            <c:dLbl>
              <c:idx val="4"/>
              <c:layout>
                <c:manualLayout>
                  <c:x val="5.7565723025423482E-2"/>
                  <c:y val="-0.1966911750778425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0EF-4696-A4A5-7485B9BA1DA3}"/>
                </c:ext>
              </c:extLst>
            </c:dLbl>
            <c:dLbl>
              <c:idx val="5"/>
              <c:layout>
                <c:manualLayout>
                  <c:x val="5.8362046576054025E-2"/>
                  <c:y val="-0.1818852341642184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bg1"/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682105445415981E-2"/>
                      <c:h val="6.450561964323099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81E0-5447-BC48-31F2C2B666B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'Annual Investment in Capital '!$A$40:$A$45</c:f>
              <c:strCache>
                <c:ptCount val="6"/>
                <c:pt idx="0">
                  <c:v>Growth &amp; Infrastructure</c:v>
                </c:pt>
                <c:pt idx="1">
                  <c:v>CAO and Communications</c:v>
                </c:pt>
                <c:pt idx="2">
                  <c:v>Community Development</c:v>
                </c:pt>
                <c:pt idx="3">
                  <c:v>Corporate Services</c:v>
                </c:pt>
                <c:pt idx="4">
                  <c:v>Community Safety</c:v>
                </c:pt>
                <c:pt idx="5">
                  <c:v>Police Services</c:v>
                </c:pt>
              </c:strCache>
            </c:strRef>
          </c:cat>
          <c:val>
            <c:numRef>
              <c:f>'Annual Investment in Capital '!$C$40:$C$45</c:f>
              <c:numCache>
                <c:formatCode>_(* #,##0_);_(* \(#,##0\);_(* "-"??_);_(@_)</c:formatCode>
                <c:ptCount val="6"/>
                <c:pt idx="0">
                  <c:v>119417</c:v>
                </c:pt>
                <c:pt idx="1">
                  <c:v>11993</c:v>
                </c:pt>
                <c:pt idx="2">
                  <c:v>11803</c:v>
                </c:pt>
                <c:pt idx="3">
                  <c:v>10739</c:v>
                </c:pt>
                <c:pt idx="4">
                  <c:v>4204</c:v>
                </c:pt>
                <c:pt idx="5">
                  <c:v>3850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0EF-4696-A4A5-7485B9BA1DA3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5D90-0943-9313-B631CEF9B05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5D90-0943-9313-B631CEF9B05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5D90-0943-9313-B631CEF9B05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5D90-0943-9313-B631CEF9B05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5D90-0943-9313-B631CEF9B05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5D90-0943-9313-B631CEF9B05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'Annual Investment in Capital '!$A$40:$A$45</c:f>
              <c:strCache>
                <c:ptCount val="6"/>
                <c:pt idx="0">
                  <c:v>Growth &amp; Infrastructure</c:v>
                </c:pt>
                <c:pt idx="1">
                  <c:v>CAO and Communications</c:v>
                </c:pt>
                <c:pt idx="2">
                  <c:v>Community Development</c:v>
                </c:pt>
                <c:pt idx="3">
                  <c:v>Corporate Services</c:v>
                </c:pt>
                <c:pt idx="4">
                  <c:v>Community Safety</c:v>
                </c:pt>
                <c:pt idx="5">
                  <c:v>Police Services</c:v>
                </c:pt>
              </c:strCache>
            </c:strRef>
          </c:cat>
          <c:val>
            <c:numRef>
              <c:f>'Annual Investment in Capital '!$D$40:$D$45</c:f>
              <c:numCache>
                <c:formatCode>0%</c:formatCode>
                <c:ptCount val="6"/>
                <c:pt idx="0">
                  <c:v>0.73711467476513215</c:v>
                </c:pt>
                <c:pt idx="1">
                  <c:v>7.4028122415219194E-2</c:v>
                </c:pt>
                <c:pt idx="2">
                  <c:v>7.2855326345937804E-2</c:v>
                </c:pt>
                <c:pt idx="3">
                  <c:v>6.6287668357962057E-2</c:v>
                </c:pt>
                <c:pt idx="4">
                  <c:v>2.5949656185573374E-2</c:v>
                </c:pt>
                <c:pt idx="5">
                  <c:v>2.3764551930175425E-2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F5D-422C-9AFD-3544A27067A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r">
              <a:defRPr sz="1200"/>
            </a:lvl1pPr>
          </a:lstStyle>
          <a:p>
            <a:fld id="{423C1EBB-3600-4111-BDAB-D11688CD8ADE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r">
              <a:defRPr sz="1200"/>
            </a:lvl1pPr>
          </a:lstStyle>
          <a:p>
            <a:fld id="{4936FD29-4E3E-4EC5-A4E0-70DDA9CCB3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r">
              <a:defRPr sz="1200"/>
            </a:lvl1pPr>
          </a:lstStyle>
          <a:p>
            <a:fld id="{F977B705-7605-4F64-8E58-09B1895906E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4" tIns="46582" rIns="93164" bIns="4658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64" tIns="46582" rIns="93164" bIns="4658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r">
              <a:defRPr sz="1200"/>
            </a:lvl1pPr>
          </a:lstStyle>
          <a:p>
            <a:fld id="{4B2531E0-0E51-4DCD-853E-70E251B93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0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531E0-0E51-4DCD-853E-70E251B9322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7824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>
            <a:extLst>
              <a:ext uri="{FF2B5EF4-FFF2-40B4-BE49-F238E27FC236}">
                <a16:creationId xmlns:a16="http://schemas.microsoft.com/office/drawing/2014/main" id="{2119953D-A08E-4A04-BB09-16F52E51519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>
            <a:extLst>
              <a:ext uri="{FF2B5EF4-FFF2-40B4-BE49-F238E27FC236}">
                <a16:creationId xmlns:a16="http://schemas.microsoft.com/office/drawing/2014/main" id="{08B1442D-73B4-4583-9BDE-70DD7FAEA5A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0F4A7CB3-432F-44D7-A317-EB1D24AABF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5B3D61D-54FD-4E1B-8FDF-5C83F4F87144}" type="slidenum">
              <a:rPr lang="en-US" altLang="en-US">
                <a:latin typeface="Calibri" panose="020F0502020204030204" pitchFamily="34" charset="0"/>
              </a:rPr>
              <a:pPr/>
              <a:t>10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7069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id="{BFBAB660-2FE4-4CDC-8077-6BF49B94727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>
            <a:extLst>
              <a:ext uri="{FF2B5EF4-FFF2-40B4-BE49-F238E27FC236}">
                <a16:creationId xmlns:a16="http://schemas.microsoft.com/office/drawing/2014/main" id="{2D6935A5-C0E6-4B67-8BC9-EBA79382B6D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id="{AB6C5DD8-1A6F-46A7-99FA-8A14DDFF06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3F3AE2A-338D-421A-A2C7-EE8DC5AF2A71}" type="slidenum">
              <a:rPr lang="en-US" altLang="en-US">
                <a:latin typeface="Calibri" panose="020F0502020204030204" pitchFamily="34" charset="0"/>
              </a:rPr>
              <a:pPr/>
              <a:t>11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7225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531E0-0E51-4DCD-853E-70E251B9322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042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531E0-0E51-4DCD-853E-70E251B9322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5976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531E0-0E51-4DCD-853E-70E251B9322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54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>
            <a:extLst>
              <a:ext uri="{FF2B5EF4-FFF2-40B4-BE49-F238E27FC236}">
                <a16:creationId xmlns:a16="http://schemas.microsoft.com/office/drawing/2014/main" id="{FAE09D8B-C470-480D-B2AC-06C7FACA9FC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>
            <a:extLst>
              <a:ext uri="{FF2B5EF4-FFF2-40B4-BE49-F238E27FC236}">
                <a16:creationId xmlns:a16="http://schemas.microsoft.com/office/drawing/2014/main" id="{8263F27C-06BF-491C-80E7-FF6AA021B76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CA" altLang="en-US"/>
          </a:p>
        </p:txBody>
      </p:sp>
      <p:sp>
        <p:nvSpPr>
          <p:cNvPr id="43012" name="Slide Number Placeholder 3">
            <a:extLst>
              <a:ext uri="{FF2B5EF4-FFF2-40B4-BE49-F238E27FC236}">
                <a16:creationId xmlns:a16="http://schemas.microsoft.com/office/drawing/2014/main" id="{66DDEC39-FCA6-47E9-B0A3-E57680ED07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49DFCBF-53EA-4C2A-B15F-D5E50DE90689}" type="slidenum">
              <a:rPr lang="en-US" altLang="en-US">
                <a:latin typeface="Calibri" panose="020F0502020204030204" pitchFamily="34" charset="0"/>
              </a:rPr>
              <a:pPr/>
              <a:t>15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8138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0335E880-A5DD-483C-9DDF-A1DA74FF2BD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1CBBBC59-9285-4F60-AE3E-81B7087E968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31B86C56-19D6-4084-96C3-AC65512C60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2C25B83-9B9C-470C-8A9F-EDE667688601}" type="slidenum">
              <a:rPr lang="en-US" altLang="en-US">
                <a:latin typeface="Calibri" panose="020F0502020204030204" pitchFamily="34" charset="0"/>
              </a:rPr>
              <a:pPr/>
              <a:t>16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2581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531E0-0E51-4DCD-853E-70E251B9322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4590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531E0-0E51-4DCD-853E-70E251B9322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1102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531E0-0E51-4DCD-853E-70E251B9322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3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531E0-0E51-4DCD-853E-70E251B9322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5477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E3C0CAD0-6596-4A2A-BE69-F60BC780AB4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47AE2285-1F2D-423E-994A-8B3D945B6A6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CA" altLang="en-US"/>
          </a:p>
        </p:txBody>
      </p:sp>
      <p:sp>
        <p:nvSpPr>
          <p:cNvPr id="45060" name="Slide Number Placeholder 3">
            <a:extLst>
              <a:ext uri="{FF2B5EF4-FFF2-40B4-BE49-F238E27FC236}">
                <a16:creationId xmlns:a16="http://schemas.microsoft.com/office/drawing/2014/main" id="{A65124CD-B56E-4CD5-BB8A-39F22B3A14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F651841-41D9-46BB-809B-0C254331FE44}" type="slidenum">
              <a:rPr lang="en-US" altLang="en-US">
                <a:latin typeface="Calibri" panose="020F0502020204030204" pitchFamily="34" charset="0"/>
              </a:rPr>
              <a:pPr/>
              <a:t>20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0286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531E0-0E51-4DCD-853E-70E251B9322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470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>
            <a:extLst>
              <a:ext uri="{FF2B5EF4-FFF2-40B4-BE49-F238E27FC236}">
                <a16:creationId xmlns:a16="http://schemas.microsoft.com/office/drawing/2014/main" id="{76815702-5EA8-4369-B567-06D658CD045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>
            <a:extLst>
              <a:ext uri="{FF2B5EF4-FFF2-40B4-BE49-F238E27FC236}">
                <a16:creationId xmlns:a16="http://schemas.microsoft.com/office/drawing/2014/main" id="{9B0E99BF-922B-4D27-898E-E09655AAC43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9156" name="Slide Number Placeholder 3">
            <a:extLst>
              <a:ext uri="{FF2B5EF4-FFF2-40B4-BE49-F238E27FC236}">
                <a16:creationId xmlns:a16="http://schemas.microsoft.com/office/drawing/2014/main" id="{317F78EE-9F97-4DB1-B0BA-66B21D4AAD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B7D1DBC-49C1-4327-BDA0-76094D38026F}" type="slidenum">
              <a:rPr lang="en-US" altLang="en-US">
                <a:latin typeface="Calibri" panose="020F0502020204030204" pitchFamily="34" charset="0"/>
              </a:rPr>
              <a:pPr/>
              <a:t>22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6143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>
            <a:extLst>
              <a:ext uri="{FF2B5EF4-FFF2-40B4-BE49-F238E27FC236}">
                <a16:creationId xmlns:a16="http://schemas.microsoft.com/office/drawing/2014/main" id="{9E1C7E5D-F558-4799-9964-1A66F7AA45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>
            <a:extLst>
              <a:ext uri="{FF2B5EF4-FFF2-40B4-BE49-F238E27FC236}">
                <a16:creationId xmlns:a16="http://schemas.microsoft.com/office/drawing/2014/main" id="{0C2009AD-BC8E-41A0-9CA9-8E70858D1D5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CA" altLang="en-US"/>
          </a:p>
        </p:txBody>
      </p:sp>
      <p:sp>
        <p:nvSpPr>
          <p:cNvPr id="46084" name="Slide Number Placeholder 3">
            <a:extLst>
              <a:ext uri="{FF2B5EF4-FFF2-40B4-BE49-F238E27FC236}">
                <a16:creationId xmlns:a16="http://schemas.microsoft.com/office/drawing/2014/main" id="{9AD670EC-FCE6-410A-BC28-D0C1279E62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1AA509-6731-4CE7-918E-9F820B5123CB}" type="slidenum">
              <a:rPr lang="en-US" altLang="en-US">
                <a:latin typeface="Calibri" panose="020F0502020204030204" pitchFamily="34" charset="0"/>
              </a:rPr>
              <a:pPr/>
              <a:t>23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7921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altLang="en-US" sz="1600" dirty="0"/>
              <a:t>Innovation </a:t>
            </a:r>
          </a:p>
          <a:p>
            <a:pPr lvl="2"/>
            <a:r>
              <a:rPr lang="en-US" altLang="en-US" sz="1400" dirty="0"/>
              <a:t>We continuously find improvements to meet our communities' changing needs. </a:t>
            </a:r>
          </a:p>
          <a:p>
            <a:pPr lvl="1"/>
            <a:r>
              <a:rPr lang="en-US" altLang="en-US" sz="1600" dirty="0"/>
              <a:t>Integrity </a:t>
            </a:r>
          </a:p>
          <a:p>
            <a:pPr lvl="2"/>
            <a:r>
              <a:rPr lang="en-US" altLang="en-US" sz="1400" dirty="0"/>
              <a:t>We are fair and consistent. We deliver on our promises and acknowledge our mistakes. </a:t>
            </a:r>
          </a:p>
          <a:p>
            <a:pPr lvl="1"/>
            <a:r>
              <a:rPr lang="en-US" altLang="en-US" sz="1600" dirty="0"/>
              <a:t>Respect </a:t>
            </a:r>
          </a:p>
          <a:p>
            <a:pPr lvl="2"/>
            <a:r>
              <a:rPr lang="en-US" altLang="en-US" sz="1400" dirty="0"/>
              <a:t>We show deep respect for everyone – employees, residents, and visitors – and for the communities in which they live. </a:t>
            </a:r>
          </a:p>
          <a:p>
            <a:pPr lvl="1"/>
            <a:r>
              <a:rPr lang="en-US" altLang="en-US" sz="1600" dirty="0"/>
              <a:t>Foresight </a:t>
            </a:r>
          </a:p>
          <a:p>
            <a:pPr lvl="2"/>
            <a:r>
              <a:rPr lang="en-US" altLang="en-US" sz="1400" dirty="0"/>
              <a:t>We act today in the interests of tomorrow. </a:t>
            </a:r>
          </a:p>
          <a:p>
            <a:pPr lvl="1"/>
            <a:r>
              <a:rPr lang="en-US" altLang="en-US" sz="1600" dirty="0"/>
              <a:t>Trust </a:t>
            </a:r>
          </a:p>
          <a:p>
            <a:pPr lvl="2"/>
            <a:r>
              <a:rPr lang="en-US" altLang="en-US" sz="1400" dirty="0"/>
              <a:t>Actions speak louder than words. We do what is right, always. </a:t>
            </a:r>
          </a:p>
          <a:p>
            <a:pPr lvl="1"/>
            <a:r>
              <a:rPr lang="en-US" altLang="en-US" sz="1600" dirty="0"/>
              <a:t>Compassion </a:t>
            </a:r>
          </a:p>
          <a:p>
            <a:pPr marL="793750" lvl="2" indent="-244475"/>
            <a:r>
              <a:rPr lang="en-US" altLang="en-US" sz="1400" dirty="0"/>
              <a:t>We care about our residents, employees and businesses, and how they relate to our services. We find the right solutions for their needs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4FB37-1B17-4AEF-9311-B3191D5D5847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42192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531E0-0E51-4DCD-853E-70E251B9322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6213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>
            <a:extLst>
              <a:ext uri="{FF2B5EF4-FFF2-40B4-BE49-F238E27FC236}">
                <a16:creationId xmlns:a16="http://schemas.microsoft.com/office/drawing/2014/main" id="{E322B411-54D7-4700-A4AD-25935B4C61E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>
            <a:extLst>
              <a:ext uri="{FF2B5EF4-FFF2-40B4-BE49-F238E27FC236}">
                <a16:creationId xmlns:a16="http://schemas.microsoft.com/office/drawing/2014/main" id="{D4190CBB-3566-474D-87E6-C7E4E199AA3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CA" altLang="en-US" dirty="0"/>
          </a:p>
        </p:txBody>
      </p:sp>
      <p:sp>
        <p:nvSpPr>
          <p:cNvPr id="50180" name="Slide Number Placeholder 3">
            <a:extLst>
              <a:ext uri="{FF2B5EF4-FFF2-40B4-BE49-F238E27FC236}">
                <a16:creationId xmlns:a16="http://schemas.microsoft.com/office/drawing/2014/main" id="{0F558747-4A1F-4CDA-A130-2B42B72DFB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00B97DB-9F09-4AE1-8949-62DA57048176}" type="slidenum">
              <a:rPr lang="en-US" altLang="en-US">
                <a:latin typeface="Calibri" panose="020F0502020204030204" pitchFamily="34" charset="0"/>
              </a:rPr>
              <a:pPr/>
              <a:t>26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206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>
            <a:extLst>
              <a:ext uri="{FF2B5EF4-FFF2-40B4-BE49-F238E27FC236}">
                <a16:creationId xmlns:a16="http://schemas.microsoft.com/office/drawing/2014/main" id="{E29BD82E-2436-49EF-A712-2FF2DE17D3B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>
            <a:extLst>
              <a:ext uri="{FF2B5EF4-FFF2-40B4-BE49-F238E27FC236}">
                <a16:creationId xmlns:a16="http://schemas.microsoft.com/office/drawing/2014/main" id="{85ECBC05-2227-44C9-8F7A-60AB0D3723D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33796" name="Slide Number Placeholder 3">
            <a:extLst>
              <a:ext uri="{FF2B5EF4-FFF2-40B4-BE49-F238E27FC236}">
                <a16:creationId xmlns:a16="http://schemas.microsoft.com/office/drawing/2014/main" id="{809EAE55-E2B8-47BF-A275-78843C9551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799573B-1110-4A84-9774-AC9C9A6814A4}" type="slidenum">
              <a:rPr lang="en-US" altLang="en-US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175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531E0-0E51-4DCD-853E-70E251B9322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742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531E0-0E51-4DCD-853E-70E251B9322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187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531E0-0E51-4DCD-853E-70E251B9322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77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531E0-0E51-4DCD-853E-70E251B9322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5886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531E0-0E51-4DCD-853E-70E251B9322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274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809DA980-53F7-430C-B87B-9BB54F20128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EB327A13-C119-47C2-B1CA-425D6A50A69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Emphasizes service performance and measurable results, aligned with Council’s strategic priorities</a:t>
            </a:r>
            <a:br>
              <a:rPr lang="en-US" altLang="en-US" dirty="0"/>
            </a:br>
            <a:endParaRPr lang="en-US" altLang="en-US" dirty="0"/>
          </a:p>
          <a:p>
            <a:pPr eaLnBrk="1" hangingPunct="1"/>
            <a:r>
              <a:rPr lang="en-US" altLang="en-US" dirty="0"/>
              <a:t>We do this because while choices about the cost of local government are very important, the reality is those choices reflect service expectations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Historically, there has been greater emphasis on spending and cost, without as much connection to performance. We’ve taken many steps to address this imbalance.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Information about performance provides important context, through the use of performance indicators and business plans, for understanding services and service levels</a:t>
            </a:r>
          </a:p>
          <a:p>
            <a:pPr eaLnBrk="1" hangingPunct="1"/>
            <a:endParaRPr lang="en-US" altLang="en-US" sz="200" dirty="0"/>
          </a:p>
          <a:p>
            <a:pPr eaLnBrk="1" hangingPunct="1"/>
            <a:r>
              <a:rPr lang="en-US" altLang="en-US" dirty="0"/>
              <a:t>Describes how service efforts align with longer-term strategies like the Long-Term Financial Plan</a:t>
            </a:r>
            <a:endParaRPr lang="en-CA" altLang="en-US" dirty="0"/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6C766A80-45B0-43A4-AA16-A562EB490A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D22EAF-46BD-4DDF-B3B5-19993FAFDEAE}" type="slidenum">
              <a:rPr lang="en-US" altLang="en-US">
                <a:latin typeface="Calibri" panose="020F0502020204030204" pitchFamily="34" charset="0"/>
              </a:rPr>
              <a:pPr/>
              <a:t>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933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906852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3553151"/>
            <a:ext cx="7766936" cy="833683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82657" y="6041362"/>
            <a:ext cx="911939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2070" y="6041362"/>
            <a:ext cx="475719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98066" y="6041362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22" name="Picture 21" descr="Greater Sudbury Logo LAND PPT Green-29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32228" y="4721796"/>
            <a:ext cx="3241724" cy="8861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F86567B-F7C2-A945-A4DD-A16F80F0CC5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-1" y="-15995"/>
            <a:ext cx="12192001" cy="684914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3016" y="609600"/>
            <a:ext cx="6500985" cy="1320800"/>
          </a:xfrm>
        </p:spPr>
        <p:txBody>
          <a:bodyPr>
            <a:normAutofit/>
          </a:bodyPr>
          <a:lstStyle>
            <a:lvl1pPr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3016" y="2120834"/>
            <a:ext cx="8596668" cy="32795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127" y="852189"/>
            <a:ext cx="8596668" cy="1826581"/>
          </a:xfrm>
        </p:spPr>
        <p:txBody>
          <a:bodyPr anchor="b"/>
          <a:lstStyle>
            <a:lvl1pPr algn="l">
              <a:defRPr sz="40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34127" y="2867613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4186" y="609600"/>
            <a:ext cx="8596668" cy="132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4186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6822" y="2160589"/>
            <a:ext cx="4184034" cy="38807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38715" y="6088987"/>
            <a:ext cx="911939" cy="365125"/>
          </a:xfrm>
        </p:spPr>
        <p:txBody>
          <a:bodyPr/>
          <a:lstStyle/>
          <a:p>
            <a:fld id="{EB712588-04B1-427B-82EE-E8DB90309F08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17560" y="6088987"/>
            <a:ext cx="33798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33263" y="6088987"/>
            <a:ext cx="683339" cy="365125"/>
          </a:xfrm>
        </p:spPr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125" y="579783"/>
            <a:ext cx="8596668" cy="132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32536" y="2131166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32536" y="2707428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45174" y="2131166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45175" y="2707428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66638" y="6011545"/>
            <a:ext cx="911939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45483" y="6011545"/>
            <a:ext cx="33798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1186" y="6011545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3699" y="579783"/>
            <a:ext cx="8596668" cy="132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90"/>
            <a:ext cx="8596668" cy="3279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09847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8692" y="6041362"/>
            <a:ext cx="33798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04395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19" name="Picture 18" descr="Greater Sudbury Logo LAND PPT Green-29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628841" y="5769305"/>
            <a:ext cx="2627745" cy="71830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576ACEC-2113-DC4C-8239-E39D2A58E6B9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rcRect/>
          <a:stretch/>
        </p:blipFill>
        <p:spPr>
          <a:xfrm>
            <a:off x="-1" y="-15995"/>
            <a:ext cx="12192001" cy="68491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5.png"/><Relationship Id="rId7" Type="http://schemas.openxmlformats.org/officeDocument/2006/relationships/image" Target="../media/image28.sv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32.svg"/><Relationship Id="rId5" Type="http://schemas.openxmlformats.org/officeDocument/2006/relationships/image" Target="../media/image26.svg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openxmlformats.org/officeDocument/2006/relationships/image" Target="../media/image30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5.png"/><Relationship Id="rId7" Type="http://schemas.openxmlformats.org/officeDocument/2006/relationships/image" Target="../media/image36.sv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34.svg"/><Relationship Id="rId4" Type="http://schemas.openxmlformats.org/officeDocument/2006/relationships/image" Target="../media/image24.png"/><Relationship Id="rId9" Type="http://schemas.openxmlformats.org/officeDocument/2006/relationships/image" Target="../media/image3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2.sv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40.sv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5.png"/><Relationship Id="rId7" Type="http://schemas.openxmlformats.org/officeDocument/2006/relationships/image" Target="../media/image33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52.sv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50.svg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5.svg"/><Relationship Id="rId3" Type="http://schemas.openxmlformats.org/officeDocument/2006/relationships/image" Target="../media/image5.png"/><Relationship Id="rId7" Type="http://schemas.openxmlformats.org/officeDocument/2006/relationships/image" Target="../media/image9.sv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1606" y="3328147"/>
            <a:ext cx="7766936" cy="1646302"/>
          </a:xfrm>
        </p:spPr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</a:rPr>
              <a:t>Proposed 2020 Budget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1606" y="4974446"/>
            <a:ext cx="7766936" cy="1049329"/>
          </a:xfrm>
        </p:spPr>
        <p:txBody>
          <a:bodyPr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Presentation to Finance &amp; Administration Committee</a:t>
            </a:r>
          </a:p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November 6, 2019</a:t>
            </a:r>
          </a:p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Ed Archer, Chief Administrative Officer</a:t>
            </a:r>
          </a:p>
        </p:txBody>
      </p:sp>
    </p:spTree>
    <p:extLst>
      <p:ext uri="{BB962C8B-B14F-4D97-AF65-F5344CB8AC3E}">
        <p14:creationId xmlns:p14="http://schemas.microsoft.com/office/powerpoint/2010/main" val="520760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A221FAE-99F4-5C4A-A959-5E98F2DB441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714" y="1478047"/>
            <a:ext cx="8229600" cy="4690745"/>
          </a:xfrm>
          <a:prstGeom prst="rect">
            <a:avLst/>
          </a:prstGeom>
          <a:noFill/>
        </p:spPr>
      </p:pic>
      <p:sp>
        <p:nvSpPr>
          <p:cNvPr id="14338" name="Title 1">
            <a:extLst>
              <a:ext uri="{FF2B5EF4-FFF2-40B4-BE49-F238E27FC236}">
                <a16:creationId xmlns:a16="http://schemas.microsoft.com/office/drawing/2014/main" id="{1B026218-1BDA-4D87-A22E-68B60739C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1311" y="54687"/>
            <a:ext cx="8468138" cy="1238093"/>
          </a:xfrm>
        </p:spPr>
        <p:txBody>
          <a:bodyPr>
            <a:noAutofit/>
          </a:bodyPr>
          <a:lstStyle/>
          <a:p>
            <a:r>
              <a:rPr lang="en-US" altLang="en-US" sz="4000" b="1" dirty="0"/>
              <a:t>Greater Sudbury’s Property Taxes Are Among the Lowest in Ontario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D13E66-D6F8-4D92-8530-541A3A7E6041}"/>
              </a:ext>
            </a:extLst>
          </p:cNvPr>
          <p:cNvSpPr txBox="1"/>
          <p:nvPr/>
        </p:nvSpPr>
        <p:spPr>
          <a:xfrm>
            <a:off x="3210338" y="6354059"/>
            <a:ext cx="335280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2019 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BMA </a:t>
            </a:r>
            <a:r>
              <a:rPr lang="en-US" sz="10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Study (Draft)</a:t>
            </a:r>
            <a:endParaRPr lang="en-US" sz="1000" dirty="0">
              <a:solidFill>
                <a:schemeClr val="accent1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1896A29-9823-40EA-B567-8EE1783BDA1C}"/>
              </a:ext>
            </a:extLst>
          </p:cNvPr>
          <p:cNvCxnSpPr/>
          <p:nvPr/>
        </p:nvCxnSpPr>
        <p:spPr>
          <a:xfrm>
            <a:off x="2973388" y="2030413"/>
            <a:ext cx="0" cy="76200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D29DDDA-73FA-430E-A4A3-EF7FC6AD883F}"/>
              </a:ext>
            </a:extLst>
          </p:cNvPr>
          <p:cNvCxnSpPr/>
          <p:nvPr/>
        </p:nvCxnSpPr>
        <p:spPr>
          <a:xfrm>
            <a:off x="6807200" y="1576388"/>
            <a:ext cx="0" cy="76200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3788602" y="2191884"/>
            <a:ext cx="0" cy="1362974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8138166" y="2191884"/>
            <a:ext cx="0" cy="89322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175518" y="2191884"/>
            <a:ext cx="0" cy="103282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517668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6388DF21-DCCC-4EAC-B4F1-039404E8E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0972" y="351182"/>
            <a:ext cx="9164955" cy="971550"/>
          </a:xfrm>
        </p:spPr>
        <p:txBody>
          <a:bodyPr>
            <a:noAutofit/>
          </a:bodyPr>
          <a:lstStyle/>
          <a:p>
            <a:r>
              <a:rPr lang="en-US" altLang="en-US" b="1" dirty="0"/>
              <a:t>Greater Sudbury’s Property Taxes Are Among the Lowest In Northern Ontario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B9B18A-F4F2-4BDD-8F67-8968DA5D254F}"/>
              </a:ext>
            </a:extLst>
          </p:cNvPr>
          <p:cNvSpPr txBox="1"/>
          <p:nvPr/>
        </p:nvSpPr>
        <p:spPr>
          <a:xfrm>
            <a:off x="3407795" y="6129025"/>
            <a:ext cx="33528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2019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BMA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Study (Draft)</a:t>
            </a:r>
            <a:endParaRPr lang="en-US" sz="1600" dirty="0">
              <a:solidFill>
                <a:schemeClr val="accent1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44" b="6786"/>
          <a:stretch/>
        </p:blipFill>
        <p:spPr bwMode="auto">
          <a:xfrm>
            <a:off x="3407795" y="1752854"/>
            <a:ext cx="7791451" cy="41151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6280243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3280BCAF-7F76-49A7-8851-67E3C3A49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549" y="277268"/>
            <a:ext cx="9336538" cy="891382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4000" b="1" dirty="0"/>
              <a:t>Comparisons to </a:t>
            </a:r>
            <a:r>
              <a:rPr lang="en-US" altLang="en-US" sz="4000" b="1" dirty="0" err="1"/>
              <a:t>MBNCanada</a:t>
            </a:r>
            <a:r>
              <a:rPr lang="en-US" altLang="en-US" sz="4000" b="1" dirty="0"/>
              <a:t> Median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278875" y="1455326"/>
            <a:ext cx="9542834" cy="5402674"/>
            <a:chOff x="1524000" y="1077064"/>
            <a:chExt cx="8879052" cy="5026874"/>
          </a:xfrm>
        </p:grpSpPr>
        <p:cxnSp>
          <p:nvCxnSpPr>
            <p:cNvPr id="2" name="Straight Arrow Connector 1">
              <a:extLst>
                <a:ext uri="{FF2B5EF4-FFF2-40B4-BE49-F238E27FC236}">
                  <a16:creationId xmlns:a16="http://schemas.microsoft.com/office/drawing/2014/main" id="{6BC56018-990E-9941-A305-BB9C5C01412E}"/>
                </a:ext>
              </a:extLst>
            </p:cNvPr>
            <p:cNvCxnSpPr>
              <a:cxnSpLocks/>
              <a:stCxn id="16390" idx="3"/>
            </p:cNvCxnSpPr>
            <p:nvPr/>
          </p:nvCxnSpPr>
          <p:spPr>
            <a:xfrm>
              <a:off x="2819400" y="3492500"/>
              <a:ext cx="7583652" cy="65088"/>
            </a:xfrm>
            <a:prstGeom prst="straightConnector1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40BE35C-C6C9-5345-BE7E-6BDE81B00ED8}"/>
                </a:ext>
              </a:extLst>
            </p:cNvPr>
            <p:cNvCxnSpPr>
              <a:cxnSpLocks/>
              <a:endCxn id="16389" idx="0"/>
            </p:cNvCxnSpPr>
            <p:nvPr/>
          </p:nvCxnSpPr>
          <p:spPr>
            <a:xfrm>
              <a:off x="6373040" y="1077064"/>
              <a:ext cx="73005" cy="4656986"/>
            </a:xfrm>
            <a:prstGeom prst="straightConnector1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87" name="TextBox 15">
              <a:extLst>
                <a:ext uri="{FF2B5EF4-FFF2-40B4-BE49-F238E27FC236}">
                  <a16:creationId xmlns:a16="http://schemas.microsoft.com/office/drawing/2014/main" id="{5EE60E3C-445B-4E54-AFFE-E3544FB846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200" y="1371601"/>
              <a:ext cx="8763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/>
                <a:t>Higher</a:t>
              </a:r>
            </a:p>
          </p:txBody>
        </p:sp>
        <p:sp>
          <p:nvSpPr>
            <p:cNvPr id="16388" name="TextBox 16">
              <a:extLst>
                <a:ext uri="{FF2B5EF4-FFF2-40B4-BE49-F238E27FC236}">
                  <a16:creationId xmlns:a16="http://schemas.microsoft.com/office/drawing/2014/main" id="{6AFCF84C-7640-450C-9325-9C6F1D274B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200" y="5105401"/>
              <a:ext cx="8763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dirty="0"/>
                <a:t>Lower</a:t>
              </a:r>
            </a:p>
          </p:txBody>
        </p:sp>
        <p:sp>
          <p:nvSpPr>
            <p:cNvPr id="16389" name="TextBox 23">
              <a:extLst>
                <a:ext uri="{FF2B5EF4-FFF2-40B4-BE49-F238E27FC236}">
                  <a16:creationId xmlns:a16="http://schemas.microsoft.com/office/drawing/2014/main" id="{AAB92C4D-2EA9-433B-B2CB-3710982BC8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26113" y="5734050"/>
              <a:ext cx="143986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/>
                <a:t>Efficiency</a:t>
              </a:r>
            </a:p>
          </p:txBody>
        </p:sp>
        <p:sp>
          <p:nvSpPr>
            <p:cNvPr id="16390" name="TextBox 24">
              <a:extLst>
                <a:ext uri="{FF2B5EF4-FFF2-40B4-BE49-F238E27FC236}">
                  <a16:creationId xmlns:a16="http://schemas.microsoft.com/office/drawing/2014/main" id="{387C46CB-98FA-4723-A2ED-9E24BD27C7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4000" y="3200400"/>
              <a:ext cx="12954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 b="1" dirty="0"/>
                <a:t>Service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 b="1" dirty="0"/>
                <a:t> Level</a:t>
              </a:r>
            </a:p>
          </p:txBody>
        </p:sp>
        <p:sp>
          <p:nvSpPr>
            <p:cNvPr id="35" name="Flowchart: Process 34">
              <a:extLst>
                <a:ext uri="{FF2B5EF4-FFF2-40B4-BE49-F238E27FC236}">
                  <a16:creationId xmlns:a16="http://schemas.microsoft.com/office/drawing/2014/main" id="{176C6BC1-31F2-4FA1-B904-EF2A6E142A24}"/>
                </a:ext>
              </a:extLst>
            </p:cNvPr>
            <p:cNvSpPr/>
            <p:nvPr/>
          </p:nvSpPr>
          <p:spPr bwMode="auto">
            <a:xfrm>
              <a:off x="6703616" y="3294065"/>
              <a:ext cx="128588" cy="85725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392" name="TextBox 35">
              <a:extLst>
                <a:ext uri="{FF2B5EF4-FFF2-40B4-BE49-F238E27FC236}">
                  <a16:creationId xmlns:a16="http://schemas.microsoft.com/office/drawing/2014/main" id="{EF3DCA11-CE21-45D0-AB97-3491CD02A8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63941" y="3216275"/>
              <a:ext cx="11811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/>
                <a:t>Accounts Payable</a:t>
              </a:r>
            </a:p>
          </p:txBody>
        </p:sp>
        <p:grpSp>
          <p:nvGrpSpPr>
            <p:cNvPr id="16393" name="Group 40">
              <a:extLst>
                <a:ext uri="{FF2B5EF4-FFF2-40B4-BE49-F238E27FC236}">
                  <a16:creationId xmlns:a16="http://schemas.microsoft.com/office/drawing/2014/main" id="{BB1A08EA-BF91-484F-ACE2-207431BF41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5289" y="3373438"/>
              <a:ext cx="1246187" cy="215900"/>
              <a:chOff x="4750229" y="3045769"/>
              <a:chExt cx="1245546" cy="214567"/>
            </a:xfrm>
          </p:grpSpPr>
          <p:sp>
            <p:nvSpPr>
              <p:cNvPr id="42" name="Flowchart: Process 41">
                <a:extLst>
                  <a:ext uri="{FF2B5EF4-FFF2-40B4-BE49-F238E27FC236}">
                    <a16:creationId xmlns:a16="http://schemas.microsoft.com/office/drawing/2014/main" id="{93AB10DF-3207-455A-A6BD-213F63F813A4}"/>
                  </a:ext>
                </a:extLst>
              </p:cNvPr>
              <p:cNvSpPr/>
              <p:nvPr/>
            </p:nvSpPr>
            <p:spPr>
              <a:xfrm>
                <a:off x="4750229" y="3134120"/>
                <a:ext cx="128521" cy="86773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480" name="TextBox 42">
                <a:extLst>
                  <a:ext uri="{FF2B5EF4-FFF2-40B4-BE49-F238E27FC236}">
                    <a16:creationId xmlns:a16="http://schemas.microsoft.com/office/drawing/2014/main" id="{2E362769-E373-4BE5-B89E-B4413B0BCB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15055" y="3045769"/>
                <a:ext cx="1180720" cy="214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Building Permits</a:t>
                </a:r>
              </a:p>
            </p:txBody>
          </p:sp>
        </p:grpSp>
        <p:sp>
          <p:nvSpPr>
            <p:cNvPr id="45" name="Flowchart: Process 44">
              <a:extLst>
                <a:ext uri="{FF2B5EF4-FFF2-40B4-BE49-F238E27FC236}">
                  <a16:creationId xmlns:a16="http://schemas.microsoft.com/office/drawing/2014/main" id="{DAC882E8-04C5-4A69-9DC0-B1FD9763CD54}"/>
                </a:ext>
              </a:extLst>
            </p:cNvPr>
            <p:cNvSpPr/>
            <p:nvPr/>
          </p:nvSpPr>
          <p:spPr bwMode="auto">
            <a:xfrm>
              <a:off x="8197850" y="2427288"/>
              <a:ext cx="128588" cy="87312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395" name="TextBox 45">
              <a:extLst>
                <a:ext uri="{FF2B5EF4-FFF2-40B4-BE49-F238E27FC236}">
                  <a16:creationId xmlns:a16="http://schemas.microsoft.com/office/drawing/2014/main" id="{6DCCD2EF-1945-42D2-BD76-0264D084E9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62938" y="2338388"/>
              <a:ext cx="117951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/>
                <a:t>Bylaw Enforcement</a:t>
              </a:r>
            </a:p>
          </p:txBody>
        </p:sp>
        <p:sp>
          <p:nvSpPr>
            <p:cNvPr id="48" name="Flowchart: Process 47">
              <a:extLst>
                <a:ext uri="{FF2B5EF4-FFF2-40B4-BE49-F238E27FC236}">
                  <a16:creationId xmlns:a16="http://schemas.microsoft.com/office/drawing/2014/main" id="{9A7546F4-207A-4A6B-95DB-BDDA3962D670}"/>
                </a:ext>
              </a:extLst>
            </p:cNvPr>
            <p:cNvSpPr/>
            <p:nvPr/>
          </p:nvSpPr>
          <p:spPr bwMode="auto">
            <a:xfrm>
              <a:off x="6538914" y="2851151"/>
              <a:ext cx="128587" cy="85725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397" name="TextBox 48">
              <a:extLst>
                <a:ext uri="{FF2B5EF4-FFF2-40B4-BE49-F238E27FC236}">
                  <a16:creationId xmlns:a16="http://schemas.microsoft.com/office/drawing/2014/main" id="{9E6B9DB0-A126-4894-8EFD-6359A8A5A5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04001" y="2762250"/>
              <a:ext cx="117951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/>
                <a:t>Child Care</a:t>
              </a:r>
            </a:p>
          </p:txBody>
        </p:sp>
        <p:grpSp>
          <p:nvGrpSpPr>
            <p:cNvPr id="16398" name="Group 49">
              <a:extLst>
                <a:ext uri="{FF2B5EF4-FFF2-40B4-BE49-F238E27FC236}">
                  <a16:creationId xmlns:a16="http://schemas.microsoft.com/office/drawing/2014/main" id="{81F8B157-4845-409D-A047-425F12F1B7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75438" y="1884363"/>
              <a:ext cx="1231900" cy="215900"/>
              <a:chOff x="4764527" y="3045769"/>
              <a:chExt cx="1231248" cy="216047"/>
            </a:xfrm>
          </p:grpSpPr>
          <p:sp>
            <p:nvSpPr>
              <p:cNvPr id="51" name="Flowchart: Process 50">
                <a:extLst>
                  <a:ext uri="{FF2B5EF4-FFF2-40B4-BE49-F238E27FC236}">
                    <a16:creationId xmlns:a16="http://schemas.microsoft.com/office/drawing/2014/main" id="{3DBF25E7-A61D-4303-9A4B-FC8E41D21CEE}"/>
                  </a:ext>
                </a:extLst>
              </p:cNvPr>
              <p:cNvSpPr/>
              <p:nvPr/>
            </p:nvSpPr>
            <p:spPr>
              <a:xfrm>
                <a:off x="4764527" y="3147438"/>
                <a:ext cx="114240" cy="73075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478" name="TextBox 51">
                <a:extLst>
                  <a:ext uri="{FF2B5EF4-FFF2-40B4-BE49-F238E27FC236}">
                    <a16:creationId xmlns:a16="http://schemas.microsoft.com/office/drawing/2014/main" id="{A719EE39-E2EF-4ECA-8423-716A6BD086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15055" y="3045769"/>
                <a:ext cx="1180720" cy="2160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FOI Requests</a:t>
                </a:r>
              </a:p>
            </p:txBody>
          </p:sp>
        </p:grpSp>
        <p:sp>
          <p:nvSpPr>
            <p:cNvPr id="54" name="Flowchart: Process 53">
              <a:extLst>
                <a:ext uri="{FF2B5EF4-FFF2-40B4-BE49-F238E27FC236}">
                  <a16:creationId xmlns:a16="http://schemas.microsoft.com/office/drawing/2014/main" id="{3C46C19F-630A-430E-90F9-BBB7799AB1DF}"/>
                </a:ext>
              </a:extLst>
            </p:cNvPr>
            <p:cNvSpPr/>
            <p:nvPr/>
          </p:nvSpPr>
          <p:spPr bwMode="auto">
            <a:xfrm>
              <a:off x="6410327" y="1311276"/>
              <a:ext cx="128587" cy="85725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400" name="TextBox 54">
              <a:extLst>
                <a:ext uri="{FF2B5EF4-FFF2-40B4-BE49-F238E27FC236}">
                  <a16:creationId xmlns:a16="http://schemas.microsoft.com/office/drawing/2014/main" id="{7881CF9D-EF0B-45E0-9317-0FD3278FCA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11945" y="1245340"/>
              <a:ext cx="11811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/>
                <a:t>Culture</a:t>
              </a:r>
            </a:p>
          </p:txBody>
        </p:sp>
        <p:sp>
          <p:nvSpPr>
            <p:cNvPr id="57" name="Flowchart: Process 56">
              <a:extLst>
                <a:ext uri="{FF2B5EF4-FFF2-40B4-BE49-F238E27FC236}">
                  <a16:creationId xmlns:a16="http://schemas.microsoft.com/office/drawing/2014/main" id="{C3CF0EFE-D4C7-4823-AA09-481B021DAB22}"/>
                </a:ext>
              </a:extLst>
            </p:cNvPr>
            <p:cNvSpPr/>
            <p:nvPr/>
          </p:nvSpPr>
          <p:spPr bwMode="auto">
            <a:xfrm>
              <a:off x="6407836" y="3072365"/>
              <a:ext cx="128588" cy="85725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402" name="TextBox 57">
              <a:extLst>
                <a:ext uri="{FF2B5EF4-FFF2-40B4-BE49-F238E27FC236}">
                  <a16:creationId xmlns:a16="http://schemas.microsoft.com/office/drawing/2014/main" id="{B4035119-62DF-40C6-8FC7-D10105BDC9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56071" y="2997200"/>
              <a:ext cx="141446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/>
                <a:t>Emergency Shelters</a:t>
              </a:r>
            </a:p>
          </p:txBody>
        </p:sp>
        <p:grpSp>
          <p:nvGrpSpPr>
            <p:cNvPr id="16403" name="Group 58">
              <a:extLst>
                <a:ext uri="{FF2B5EF4-FFF2-40B4-BE49-F238E27FC236}">
                  <a16:creationId xmlns:a16="http://schemas.microsoft.com/office/drawing/2014/main" id="{458DA677-2C57-44E3-A03F-9A1C5A3294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29600" y="1331003"/>
              <a:ext cx="1246188" cy="215900"/>
              <a:chOff x="4750229" y="3045773"/>
              <a:chExt cx="1245544" cy="216048"/>
            </a:xfrm>
          </p:grpSpPr>
          <p:sp>
            <p:nvSpPr>
              <p:cNvPr id="60" name="Flowchart: Process 59">
                <a:extLst>
                  <a:ext uri="{FF2B5EF4-FFF2-40B4-BE49-F238E27FC236}">
                    <a16:creationId xmlns:a16="http://schemas.microsoft.com/office/drawing/2014/main" id="{A6B1CF84-C43F-4560-9543-22E2B8A9C744}"/>
                  </a:ext>
                </a:extLst>
              </p:cNvPr>
              <p:cNvSpPr/>
              <p:nvPr/>
            </p:nvSpPr>
            <p:spPr>
              <a:xfrm>
                <a:off x="4750229" y="3134734"/>
                <a:ext cx="128522" cy="85784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476" name="TextBox 60">
                <a:extLst>
                  <a:ext uri="{FF2B5EF4-FFF2-40B4-BE49-F238E27FC236}">
                    <a16:creationId xmlns:a16="http://schemas.microsoft.com/office/drawing/2014/main" id="{4E1BB422-68DB-49DA-8103-46E15ABED0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15053" y="3045773"/>
                <a:ext cx="1180720" cy="2160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EMS</a:t>
                </a:r>
              </a:p>
            </p:txBody>
          </p:sp>
        </p:grpSp>
        <p:grpSp>
          <p:nvGrpSpPr>
            <p:cNvPr id="16404" name="Group 61">
              <a:extLst>
                <a:ext uri="{FF2B5EF4-FFF2-40B4-BE49-F238E27FC236}">
                  <a16:creationId xmlns:a16="http://schemas.microsoft.com/office/drawing/2014/main" id="{52019D97-57D4-4851-9B31-CAA469E542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40489" y="3713164"/>
              <a:ext cx="1246187" cy="230187"/>
              <a:chOff x="4750229" y="3045769"/>
              <a:chExt cx="1245546" cy="230832"/>
            </a:xfrm>
          </p:grpSpPr>
          <p:sp>
            <p:nvSpPr>
              <p:cNvPr id="63" name="Flowchart: Process 62">
                <a:extLst>
                  <a:ext uri="{FF2B5EF4-FFF2-40B4-BE49-F238E27FC236}">
                    <a16:creationId xmlns:a16="http://schemas.microsoft.com/office/drawing/2014/main" id="{08FB3D68-D28E-48E5-91BF-8827F13CD9A2}"/>
                  </a:ext>
                </a:extLst>
              </p:cNvPr>
              <p:cNvSpPr/>
              <p:nvPr/>
            </p:nvSpPr>
            <p:spPr>
              <a:xfrm>
                <a:off x="4750229" y="3134918"/>
                <a:ext cx="128521" cy="85965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474" name="TextBox 63">
                <a:extLst>
                  <a:ext uri="{FF2B5EF4-FFF2-40B4-BE49-F238E27FC236}">
                    <a16:creationId xmlns:a16="http://schemas.microsoft.com/office/drawing/2014/main" id="{A9569257-B56E-4BD1-BFA0-F33BEF9C41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62884" y="3045769"/>
                <a:ext cx="1132891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/>
                  <a:t>Facilities</a:t>
                </a:r>
              </a:p>
            </p:txBody>
          </p:sp>
        </p:grpSp>
        <p:sp>
          <p:nvSpPr>
            <p:cNvPr id="66" name="Flowchart: Process 65">
              <a:extLst>
                <a:ext uri="{FF2B5EF4-FFF2-40B4-BE49-F238E27FC236}">
                  <a16:creationId xmlns:a16="http://schemas.microsoft.com/office/drawing/2014/main" id="{51FF836B-0009-4BB8-82AE-405FD400D27B}"/>
                </a:ext>
              </a:extLst>
            </p:cNvPr>
            <p:cNvSpPr/>
            <p:nvPr/>
          </p:nvSpPr>
          <p:spPr bwMode="auto">
            <a:xfrm>
              <a:off x="6319839" y="3436938"/>
              <a:ext cx="128587" cy="87312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406" name="TextBox 66">
              <a:extLst>
                <a:ext uri="{FF2B5EF4-FFF2-40B4-BE49-F238E27FC236}">
                  <a16:creationId xmlns:a16="http://schemas.microsoft.com/office/drawing/2014/main" id="{7F35D163-1340-4ECD-B0D6-EBD350FA68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10325" y="3359151"/>
              <a:ext cx="1093788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900"/>
                <a:t>Fire</a:t>
              </a:r>
            </a:p>
          </p:txBody>
        </p:sp>
        <p:grpSp>
          <p:nvGrpSpPr>
            <p:cNvPr id="16407" name="Group 106">
              <a:extLst>
                <a:ext uri="{FF2B5EF4-FFF2-40B4-BE49-F238E27FC236}">
                  <a16:creationId xmlns:a16="http://schemas.microsoft.com/office/drawing/2014/main" id="{A53D0EA6-8EF7-4467-97F7-E702CBC0A2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6377" y="3844925"/>
              <a:ext cx="1252537" cy="215900"/>
              <a:chOff x="4391025" y="3794126"/>
              <a:chExt cx="1252538" cy="215900"/>
            </a:xfrm>
          </p:grpSpPr>
          <p:sp>
            <p:nvSpPr>
              <p:cNvPr id="69" name="Flowchart: Process 68">
                <a:extLst>
                  <a:ext uri="{FF2B5EF4-FFF2-40B4-BE49-F238E27FC236}">
                    <a16:creationId xmlns:a16="http://schemas.microsoft.com/office/drawing/2014/main" id="{16E45370-A9C7-4DA2-B820-73D2F0E11AE0}"/>
                  </a:ext>
                </a:extLst>
              </p:cNvPr>
              <p:cNvSpPr/>
              <p:nvPr/>
            </p:nvSpPr>
            <p:spPr bwMode="auto">
              <a:xfrm>
                <a:off x="4391025" y="3860801"/>
                <a:ext cx="128587" cy="87312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472" name="TextBox 69">
                <a:extLst>
                  <a:ext uri="{FF2B5EF4-FFF2-40B4-BE49-F238E27FC236}">
                    <a16:creationId xmlns:a16="http://schemas.microsoft.com/office/drawing/2014/main" id="{E9DD9DE9-4352-4EF5-AE06-F6ED929EB6F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62463" y="3794126"/>
                <a:ext cx="118110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 dirty="0"/>
                  <a:t>Fleet</a:t>
                </a:r>
              </a:p>
            </p:txBody>
          </p:sp>
        </p:grpSp>
        <p:grpSp>
          <p:nvGrpSpPr>
            <p:cNvPr id="16408" name="Group 70">
              <a:extLst>
                <a:ext uri="{FF2B5EF4-FFF2-40B4-BE49-F238E27FC236}">
                  <a16:creationId xmlns:a16="http://schemas.microsoft.com/office/drawing/2014/main" id="{F6E92660-F074-4FC9-802D-887A2CC5A6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661" y="3141658"/>
              <a:ext cx="1125414" cy="215444"/>
              <a:chOff x="4750226" y="3068010"/>
              <a:chExt cx="1029483" cy="188764"/>
            </a:xfrm>
          </p:grpSpPr>
          <p:sp>
            <p:nvSpPr>
              <p:cNvPr id="72" name="Flowchart: Process 71">
                <a:extLst>
                  <a:ext uri="{FF2B5EF4-FFF2-40B4-BE49-F238E27FC236}">
                    <a16:creationId xmlns:a16="http://schemas.microsoft.com/office/drawing/2014/main" id="{5E9C8681-660F-43C5-B327-017A3532CCCB}"/>
                  </a:ext>
                </a:extLst>
              </p:cNvPr>
              <p:cNvSpPr/>
              <p:nvPr/>
            </p:nvSpPr>
            <p:spPr>
              <a:xfrm>
                <a:off x="4750226" y="3134590"/>
                <a:ext cx="128685" cy="85602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470" name="TextBox 72">
                <a:extLst>
                  <a:ext uri="{FF2B5EF4-FFF2-40B4-BE49-F238E27FC236}">
                    <a16:creationId xmlns:a16="http://schemas.microsoft.com/office/drawing/2014/main" id="{617169A5-4096-475F-AD5B-F54427275CE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02743" y="3068010"/>
                <a:ext cx="876966" cy="1887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General Admin</a:t>
                </a:r>
              </a:p>
            </p:txBody>
          </p:sp>
        </p:grpSp>
        <p:grpSp>
          <p:nvGrpSpPr>
            <p:cNvPr id="16409" name="Group 73">
              <a:extLst>
                <a:ext uri="{FF2B5EF4-FFF2-40B4-BE49-F238E27FC236}">
                  <a16:creationId xmlns:a16="http://schemas.microsoft.com/office/drawing/2014/main" id="{178F0368-0A16-48C8-B7BA-46C80B93A9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12001" y="3332164"/>
              <a:ext cx="1131783" cy="215444"/>
              <a:chOff x="4750229" y="3080718"/>
              <a:chExt cx="1455614" cy="219626"/>
            </a:xfrm>
          </p:grpSpPr>
          <p:sp>
            <p:nvSpPr>
              <p:cNvPr id="75" name="Flowchart: Process 74">
                <a:extLst>
                  <a:ext uri="{FF2B5EF4-FFF2-40B4-BE49-F238E27FC236}">
                    <a16:creationId xmlns:a16="http://schemas.microsoft.com/office/drawing/2014/main" id="{A5B8D010-A102-4072-8BB2-5A8122C5AED8}"/>
                  </a:ext>
                </a:extLst>
              </p:cNvPr>
              <p:cNvSpPr/>
              <p:nvPr/>
            </p:nvSpPr>
            <p:spPr>
              <a:xfrm>
                <a:off x="4750229" y="3134730"/>
                <a:ext cx="128577" cy="85783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468" name="TextBox 75">
                <a:extLst>
                  <a:ext uri="{FF2B5EF4-FFF2-40B4-BE49-F238E27FC236}">
                    <a16:creationId xmlns:a16="http://schemas.microsoft.com/office/drawing/2014/main" id="{2CE72462-FE32-41C7-B661-F5B756DAF9F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62913" y="3080718"/>
                <a:ext cx="1342930" cy="2196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Accounts Receivable</a:t>
                </a:r>
              </a:p>
            </p:txBody>
          </p:sp>
        </p:grpSp>
        <p:grpSp>
          <p:nvGrpSpPr>
            <p:cNvPr id="16410" name="Group 76">
              <a:extLst>
                <a:ext uri="{FF2B5EF4-FFF2-40B4-BE49-F238E27FC236}">
                  <a16:creationId xmlns:a16="http://schemas.microsoft.com/office/drawing/2014/main" id="{052E34C4-A7CA-4AFA-903B-4AB3A3EF39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45312" y="3465598"/>
              <a:ext cx="1246188" cy="215900"/>
              <a:chOff x="4750229" y="3045769"/>
              <a:chExt cx="1245546" cy="216047"/>
            </a:xfrm>
          </p:grpSpPr>
          <p:sp>
            <p:nvSpPr>
              <p:cNvPr id="78" name="Flowchart: Process 77">
                <a:extLst>
                  <a:ext uri="{FF2B5EF4-FFF2-40B4-BE49-F238E27FC236}">
                    <a16:creationId xmlns:a16="http://schemas.microsoft.com/office/drawing/2014/main" id="{1049F5C4-8E59-4106-8D5F-5CA3884ABE5E}"/>
                  </a:ext>
                </a:extLst>
              </p:cNvPr>
              <p:cNvSpPr/>
              <p:nvPr/>
            </p:nvSpPr>
            <p:spPr>
              <a:xfrm>
                <a:off x="4750229" y="3134730"/>
                <a:ext cx="128522" cy="85783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466" name="TextBox 78">
                <a:extLst>
                  <a:ext uri="{FF2B5EF4-FFF2-40B4-BE49-F238E27FC236}">
                    <a16:creationId xmlns:a16="http://schemas.microsoft.com/office/drawing/2014/main" id="{B3D05254-D5E6-4267-AEE4-B372D640E8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15055" y="3045769"/>
                <a:ext cx="1180720" cy="2160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Human Resources</a:t>
                </a:r>
              </a:p>
            </p:txBody>
          </p:sp>
        </p:grpSp>
        <p:grpSp>
          <p:nvGrpSpPr>
            <p:cNvPr id="16411" name="Group 79">
              <a:extLst>
                <a:ext uri="{FF2B5EF4-FFF2-40B4-BE49-F238E27FC236}">
                  <a16:creationId xmlns:a16="http://schemas.microsoft.com/office/drawing/2014/main" id="{5468202B-0F60-460A-BCBB-1B98E50EEE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62738" y="2857585"/>
              <a:ext cx="1244600" cy="215900"/>
              <a:chOff x="4750229" y="3045769"/>
              <a:chExt cx="1245546" cy="216047"/>
            </a:xfrm>
          </p:grpSpPr>
          <p:sp>
            <p:nvSpPr>
              <p:cNvPr id="81" name="Flowchart: Process 80">
                <a:extLst>
                  <a:ext uri="{FF2B5EF4-FFF2-40B4-BE49-F238E27FC236}">
                    <a16:creationId xmlns:a16="http://schemas.microsoft.com/office/drawing/2014/main" id="{30C82208-2297-4A6B-B5FD-0D8D62C54658}"/>
                  </a:ext>
                </a:extLst>
              </p:cNvPr>
              <p:cNvSpPr/>
              <p:nvPr/>
            </p:nvSpPr>
            <p:spPr>
              <a:xfrm>
                <a:off x="4750229" y="3134730"/>
                <a:ext cx="128685" cy="85783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464" name="TextBox 81">
                <a:extLst>
                  <a:ext uri="{FF2B5EF4-FFF2-40B4-BE49-F238E27FC236}">
                    <a16:creationId xmlns:a16="http://schemas.microsoft.com/office/drawing/2014/main" id="{5B6F50B1-6C34-4022-B0F8-0D181E3038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15055" y="3045769"/>
                <a:ext cx="1180720" cy="2160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IT Services</a:t>
                </a:r>
              </a:p>
            </p:txBody>
          </p:sp>
        </p:grpSp>
        <p:grpSp>
          <p:nvGrpSpPr>
            <p:cNvPr id="16412" name="Group 82">
              <a:extLst>
                <a:ext uri="{FF2B5EF4-FFF2-40B4-BE49-F238E27FC236}">
                  <a16:creationId xmlns:a16="http://schemas.microsoft.com/office/drawing/2014/main" id="{058B249E-3E46-4B03-9A93-1EBD602D45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62813" y="3527468"/>
              <a:ext cx="1479550" cy="215900"/>
              <a:chOff x="4750229" y="3045769"/>
              <a:chExt cx="1480168" cy="214567"/>
            </a:xfrm>
          </p:grpSpPr>
          <p:sp>
            <p:nvSpPr>
              <p:cNvPr id="84" name="Flowchart: Process 83">
                <a:extLst>
                  <a:ext uri="{FF2B5EF4-FFF2-40B4-BE49-F238E27FC236}">
                    <a16:creationId xmlns:a16="http://schemas.microsoft.com/office/drawing/2014/main" id="{D96BCCB4-AA0C-407F-9648-867E428A9C06}"/>
                  </a:ext>
                </a:extLst>
              </p:cNvPr>
              <p:cNvSpPr/>
              <p:nvPr/>
            </p:nvSpPr>
            <p:spPr>
              <a:xfrm>
                <a:off x="4750229" y="3134120"/>
                <a:ext cx="128641" cy="86773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800" dirty="0"/>
              </a:p>
            </p:txBody>
          </p:sp>
          <p:sp>
            <p:nvSpPr>
              <p:cNvPr id="16462" name="TextBox 84">
                <a:extLst>
                  <a:ext uri="{FF2B5EF4-FFF2-40B4-BE49-F238E27FC236}">
                    <a16:creationId xmlns:a16="http://schemas.microsoft.com/office/drawing/2014/main" id="{89D5D29B-D1F5-448E-9DA5-D958D2F4CED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15055" y="3045769"/>
                <a:ext cx="1415342" cy="214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Investment Mgmt.</a:t>
                </a:r>
              </a:p>
            </p:txBody>
          </p:sp>
        </p:grpSp>
        <p:grpSp>
          <p:nvGrpSpPr>
            <p:cNvPr id="16413" name="Group 108">
              <a:extLst>
                <a:ext uri="{FF2B5EF4-FFF2-40B4-BE49-F238E27FC236}">
                  <a16:creationId xmlns:a16="http://schemas.microsoft.com/office/drawing/2014/main" id="{FC537439-4AB6-43DA-80F2-675B9E9D19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26151" y="2938463"/>
              <a:ext cx="847725" cy="215900"/>
              <a:chOff x="4246563" y="3455988"/>
              <a:chExt cx="849312" cy="215900"/>
            </a:xfrm>
          </p:grpSpPr>
          <p:sp>
            <p:nvSpPr>
              <p:cNvPr id="87" name="Flowchart: Process 86">
                <a:extLst>
                  <a:ext uri="{FF2B5EF4-FFF2-40B4-BE49-F238E27FC236}">
                    <a16:creationId xmlns:a16="http://schemas.microsoft.com/office/drawing/2014/main" id="{679236B0-1A45-4AF6-9CCB-8D3713398DDB}"/>
                  </a:ext>
                </a:extLst>
              </p:cNvPr>
              <p:cNvSpPr/>
              <p:nvPr/>
            </p:nvSpPr>
            <p:spPr bwMode="auto">
              <a:xfrm>
                <a:off x="4246563" y="3544888"/>
                <a:ext cx="128829" cy="85725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460" name="TextBox 87">
                <a:extLst>
                  <a:ext uri="{FF2B5EF4-FFF2-40B4-BE49-F238E27FC236}">
                    <a16:creationId xmlns:a16="http://schemas.microsoft.com/office/drawing/2014/main" id="{AE6AA750-9AF0-49E3-AE8B-60B6938D0C9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11650" y="3455988"/>
                <a:ext cx="784225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Legal </a:t>
                </a:r>
              </a:p>
            </p:txBody>
          </p:sp>
        </p:grpSp>
        <p:grpSp>
          <p:nvGrpSpPr>
            <p:cNvPr id="16414" name="Group 105">
              <a:extLst>
                <a:ext uri="{FF2B5EF4-FFF2-40B4-BE49-F238E27FC236}">
                  <a16:creationId xmlns:a16="http://schemas.microsoft.com/office/drawing/2014/main" id="{9281FDDF-3D0A-48F9-9F42-527C24178B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1076" y="4186241"/>
              <a:ext cx="917575" cy="215444"/>
              <a:chOff x="4359275" y="3962400"/>
              <a:chExt cx="844550" cy="228909"/>
            </a:xfrm>
          </p:grpSpPr>
          <p:sp>
            <p:nvSpPr>
              <p:cNvPr id="90" name="Flowchart: Process 89">
                <a:extLst>
                  <a:ext uri="{FF2B5EF4-FFF2-40B4-BE49-F238E27FC236}">
                    <a16:creationId xmlns:a16="http://schemas.microsoft.com/office/drawing/2014/main" id="{F97194D7-1B0B-443C-8BF1-FFB16D4E64C1}"/>
                  </a:ext>
                </a:extLst>
              </p:cNvPr>
              <p:cNvSpPr/>
              <p:nvPr/>
            </p:nvSpPr>
            <p:spPr bwMode="auto">
              <a:xfrm>
                <a:off x="4359275" y="4009628"/>
                <a:ext cx="128582" cy="87709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458" name="TextBox 90">
                <a:extLst>
                  <a:ext uri="{FF2B5EF4-FFF2-40B4-BE49-F238E27FC236}">
                    <a16:creationId xmlns:a16="http://schemas.microsoft.com/office/drawing/2014/main" id="{FCF87244-0754-42AB-B21C-93B14BF486C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19600" y="3962400"/>
                <a:ext cx="784225" cy="2289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Libraries</a:t>
                </a:r>
              </a:p>
            </p:txBody>
          </p:sp>
        </p:grpSp>
        <p:sp>
          <p:nvSpPr>
            <p:cNvPr id="93" name="Flowchart: Process 92">
              <a:extLst>
                <a:ext uri="{FF2B5EF4-FFF2-40B4-BE49-F238E27FC236}">
                  <a16:creationId xmlns:a16="http://schemas.microsoft.com/office/drawing/2014/main" id="{FC1084F0-7654-4205-AA9D-E9E5E934F139}"/>
                </a:ext>
              </a:extLst>
            </p:cNvPr>
            <p:cNvSpPr/>
            <p:nvPr/>
          </p:nvSpPr>
          <p:spPr bwMode="auto">
            <a:xfrm>
              <a:off x="7874000" y="2090738"/>
              <a:ext cx="128588" cy="87312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416" name="TextBox 93">
              <a:extLst>
                <a:ext uri="{FF2B5EF4-FFF2-40B4-BE49-F238E27FC236}">
                  <a16:creationId xmlns:a16="http://schemas.microsoft.com/office/drawing/2014/main" id="{50971E2F-8C0B-464D-9231-A409AE5900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51789" y="2033588"/>
              <a:ext cx="78422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/>
                <a:t>Licensing</a:t>
              </a:r>
            </a:p>
          </p:txBody>
        </p:sp>
        <p:grpSp>
          <p:nvGrpSpPr>
            <p:cNvPr id="16417" name="Group 109">
              <a:extLst>
                <a:ext uri="{FF2B5EF4-FFF2-40B4-BE49-F238E27FC236}">
                  <a16:creationId xmlns:a16="http://schemas.microsoft.com/office/drawing/2014/main" id="{78AE1E99-C631-464A-95E0-666BE8D1BD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8801" y="1420642"/>
              <a:ext cx="1246187" cy="215900"/>
              <a:chOff x="5468938" y="1851025"/>
              <a:chExt cx="1246187" cy="215900"/>
            </a:xfrm>
          </p:grpSpPr>
          <p:sp>
            <p:nvSpPr>
              <p:cNvPr id="96" name="Flowchart: Process 95">
                <a:extLst>
                  <a:ext uri="{FF2B5EF4-FFF2-40B4-BE49-F238E27FC236}">
                    <a16:creationId xmlns:a16="http://schemas.microsoft.com/office/drawing/2014/main" id="{B04BABC1-C847-4AB0-97A1-F34F4862B496}"/>
                  </a:ext>
                </a:extLst>
              </p:cNvPr>
              <p:cNvSpPr/>
              <p:nvPr/>
            </p:nvSpPr>
            <p:spPr bwMode="auto">
              <a:xfrm>
                <a:off x="5468938" y="1939925"/>
                <a:ext cx="128587" cy="85725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456" name="TextBox 96">
                <a:extLst>
                  <a:ext uri="{FF2B5EF4-FFF2-40B4-BE49-F238E27FC236}">
                    <a16:creationId xmlns:a16="http://schemas.microsoft.com/office/drawing/2014/main" id="{87351684-0F40-4B27-9345-6F19F83B2BD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62600" y="1851025"/>
                <a:ext cx="1152525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Long Term Care</a:t>
                </a:r>
              </a:p>
            </p:txBody>
          </p:sp>
        </p:grpSp>
        <p:grpSp>
          <p:nvGrpSpPr>
            <p:cNvPr id="16418" name="Group 97">
              <a:extLst>
                <a:ext uri="{FF2B5EF4-FFF2-40B4-BE49-F238E27FC236}">
                  <a16:creationId xmlns:a16="http://schemas.microsoft.com/office/drawing/2014/main" id="{CE25FE9D-6479-4282-88A4-90FBCF2F72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41531" y="3468647"/>
              <a:ext cx="974725" cy="215444"/>
              <a:chOff x="4750229" y="3045769"/>
              <a:chExt cx="1245547" cy="294137"/>
            </a:xfrm>
          </p:grpSpPr>
          <p:sp>
            <p:nvSpPr>
              <p:cNvPr id="99" name="Flowchart: Process 98">
                <a:extLst>
                  <a:ext uri="{FF2B5EF4-FFF2-40B4-BE49-F238E27FC236}">
                    <a16:creationId xmlns:a16="http://schemas.microsoft.com/office/drawing/2014/main" id="{8B45BF3C-D4C5-459B-B798-BC684399FF35}"/>
                  </a:ext>
                </a:extLst>
              </p:cNvPr>
              <p:cNvSpPr/>
              <p:nvPr/>
            </p:nvSpPr>
            <p:spPr>
              <a:xfrm>
                <a:off x="4750229" y="3134630"/>
                <a:ext cx="127801" cy="86694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454" name="TextBox 99">
                <a:extLst>
                  <a:ext uri="{FF2B5EF4-FFF2-40B4-BE49-F238E27FC236}">
                    <a16:creationId xmlns:a16="http://schemas.microsoft.com/office/drawing/2014/main" id="{584ECD76-943C-42EE-9222-EE0ABF9F9C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15057" y="3045769"/>
                <a:ext cx="1180719" cy="294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Parking</a:t>
                </a:r>
              </a:p>
            </p:txBody>
          </p:sp>
        </p:grpSp>
        <p:sp>
          <p:nvSpPr>
            <p:cNvPr id="102" name="Flowchart: Process 101">
              <a:extLst>
                <a:ext uri="{FF2B5EF4-FFF2-40B4-BE49-F238E27FC236}">
                  <a16:creationId xmlns:a16="http://schemas.microsoft.com/office/drawing/2014/main" id="{11F23DAC-DBD1-4C3B-A181-E1A0BFF12767}"/>
                </a:ext>
              </a:extLst>
            </p:cNvPr>
            <p:cNvSpPr/>
            <p:nvPr/>
          </p:nvSpPr>
          <p:spPr bwMode="auto">
            <a:xfrm>
              <a:off x="6553201" y="2333797"/>
              <a:ext cx="128588" cy="85725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420" name="TextBox 102">
              <a:extLst>
                <a:ext uri="{FF2B5EF4-FFF2-40B4-BE49-F238E27FC236}">
                  <a16:creationId xmlns:a16="http://schemas.microsoft.com/office/drawing/2014/main" id="{443F5068-CF40-4C98-A292-C2EADD5668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422" y="2268538"/>
              <a:ext cx="11811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/>
                <a:t>Parks</a:t>
              </a:r>
            </a:p>
          </p:txBody>
        </p:sp>
        <p:grpSp>
          <p:nvGrpSpPr>
            <p:cNvPr id="16421" name="Group 103">
              <a:extLst>
                <a:ext uri="{FF2B5EF4-FFF2-40B4-BE49-F238E27FC236}">
                  <a16:creationId xmlns:a16="http://schemas.microsoft.com/office/drawing/2014/main" id="{51D8DA45-D943-466C-8621-7F956A0AFB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2292" y="2268592"/>
              <a:ext cx="1244600" cy="215900"/>
              <a:chOff x="4750229" y="3058162"/>
              <a:chExt cx="1245407" cy="214567"/>
            </a:xfrm>
          </p:grpSpPr>
          <p:sp>
            <p:nvSpPr>
              <p:cNvPr id="105" name="Flowchart: Process 104">
                <a:extLst>
                  <a:ext uri="{FF2B5EF4-FFF2-40B4-BE49-F238E27FC236}">
                    <a16:creationId xmlns:a16="http://schemas.microsoft.com/office/drawing/2014/main" id="{5674453C-3A7D-4BFD-BB13-A0554932F133}"/>
                  </a:ext>
                </a:extLst>
              </p:cNvPr>
              <p:cNvSpPr/>
              <p:nvPr/>
            </p:nvSpPr>
            <p:spPr>
              <a:xfrm>
                <a:off x="4750229" y="3133892"/>
                <a:ext cx="128670" cy="86774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452" name="TextBox 105">
                <a:extLst>
                  <a:ext uri="{FF2B5EF4-FFF2-40B4-BE49-F238E27FC236}">
                    <a16:creationId xmlns:a16="http://schemas.microsoft.com/office/drawing/2014/main" id="{21A9E483-4A42-408D-8A1B-921AC55298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14916" y="3058162"/>
                <a:ext cx="1180720" cy="214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 dirty="0"/>
                  <a:t>Payroll</a:t>
                </a:r>
              </a:p>
            </p:txBody>
          </p:sp>
        </p:grpSp>
        <p:sp>
          <p:nvSpPr>
            <p:cNvPr id="108" name="Flowchart: Process 107">
              <a:extLst>
                <a:ext uri="{FF2B5EF4-FFF2-40B4-BE49-F238E27FC236}">
                  <a16:creationId xmlns:a16="http://schemas.microsoft.com/office/drawing/2014/main" id="{4C7340D2-7E48-4D74-BB99-C01832BC67B6}"/>
                </a:ext>
              </a:extLst>
            </p:cNvPr>
            <p:cNvSpPr/>
            <p:nvPr/>
          </p:nvSpPr>
          <p:spPr bwMode="auto">
            <a:xfrm>
              <a:off x="6104732" y="3629517"/>
              <a:ext cx="128587" cy="87312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423" name="TextBox 108">
              <a:extLst>
                <a:ext uri="{FF2B5EF4-FFF2-40B4-BE49-F238E27FC236}">
                  <a16:creationId xmlns:a16="http://schemas.microsoft.com/office/drawing/2014/main" id="{7687DE56-3255-4C17-B9D3-98A62CA499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60885" y="3567719"/>
              <a:ext cx="117951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/>
                <a:t>Planning</a:t>
              </a:r>
            </a:p>
          </p:txBody>
        </p:sp>
        <p:sp>
          <p:nvSpPr>
            <p:cNvPr id="111" name="Flowchart: Process 110">
              <a:extLst>
                <a:ext uri="{FF2B5EF4-FFF2-40B4-BE49-F238E27FC236}">
                  <a16:creationId xmlns:a16="http://schemas.microsoft.com/office/drawing/2014/main" id="{EE5702DE-AEB1-4D2F-9D61-825BF8CD7858}"/>
                </a:ext>
              </a:extLst>
            </p:cNvPr>
            <p:cNvSpPr/>
            <p:nvPr/>
          </p:nvSpPr>
          <p:spPr bwMode="auto">
            <a:xfrm>
              <a:off x="7858522" y="1751014"/>
              <a:ext cx="128588" cy="85725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425" name="TextBox 111">
              <a:extLst>
                <a:ext uri="{FF2B5EF4-FFF2-40B4-BE49-F238E27FC236}">
                  <a16:creationId xmlns:a16="http://schemas.microsoft.com/office/drawing/2014/main" id="{89E96AFA-85B0-46F3-8561-D117AE2194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8294" y="1688930"/>
              <a:ext cx="11811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/>
                <a:t>POA Admin</a:t>
              </a:r>
            </a:p>
          </p:txBody>
        </p:sp>
        <p:sp>
          <p:nvSpPr>
            <p:cNvPr id="114" name="Flowchart: Process 113">
              <a:extLst>
                <a:ext uri="{FF2B5EF4-FFF2-40B4-BE49-F238E27FC236}">
                  <a16:creationId xmlns:a16="http://schemas.microsoft.com/office/drawing/2014/main" id="{E8484FAB-3156-4FDD-8D76-692E4A2FFC55}"/>
                </a:ext>
              </a:extLst>
            </p:cNvPr>
            <p:cNvSpPr/>
            <p:nvPr/>
          </p:nvSpPr>
          <p:spPr bwMode="auto">
            <a:xfrm>
              <a:off x="6538914" y="2732088"/>
              <a:ext cx="128587" cy="87312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427" name="TextBox 114">
              <a:extLst>
                <a:ext uri="{FF2B5EF4-FFF2-40B4-BE49-F238E27FC236}">
                  <a16:creationId xmlns:a16="http://schemas.microsoft.com/office/drawing/2014/main" id="{A251A48C-57A9-4415-BF59-6CB4FEBAE8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02413" y="2663825"/>
              <a:ext cx="8890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/>
                <a:t>Police Services</a:t>
              </a:r>
            </a:p>
          </p:txBody>
        </p:sp>
        <p:grpSp>
          <p:nvGrpSpPr>
            <p:cNvPr id="16428" name="Group 115">
              <a:extLst>
                <a:ext uri="{FF2B5EF4-FFF2-40B4-BE49-F238E27FC236}">
                  <a16:creationId xmlns:a16="http://schemas.microsoft.com/office/drawing/2014/main" id="{EB492246-CDFB-470A-9459-BDC41D2218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61716" y="3569325"/>
              <a:ext cx="1406525" cy="215900"/>
              <a:chOff x="4750229" y="3045769"/>
              <a:chExt cx="1407756" cy="216047"/>
            </a:xfrm>
          </p:grpSpPr>
          <p:sp>
            <p:nvSpPr>
              <p:cNvPr id="117" name="Flowchart: Process 116">
                <a:extLst>
                  <a:ext uri="{FF2B5EF4-FFF2-40B4-BE49-F238E27FC236}">
                    <a16:creationId xmlns:a16="http://schemas.microsoft.com/office/drawing/2014/main" id="{D850A417-379C-46FF-999C-C2F722C68494}"/>
                  </a:ext>
                </a:extLst>
              </p:cNvPr>
              <p:cNvSpPr/>
              <p:nvPr/>
            </p:nvSpPr>
            <p:spPr>
              <a:xfrm>
                <a:off x="4750229" y="3134730"/>
                <a:ext cx="128700" cy="85783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450" name="TextBox 117">
                <a:extLst>
                  <a:ext uri="{FF2B5EF4-FFF2-40B4-BE49-F238E27FC236}">
                    <a16:creationId xmlns:a16="http://schemas.microsoft.com/office/drawing/2014/main" id="{C99D0C9D-CF6D-4C1A-BEC7-9B86AA0A79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15055" y="3045769"/>
                <a:ext cx="1342930" cy="2160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Purchasing</a:t>
                </a:r>
              </a:p>
            </p:txBody>
          </p:sp>
        </p:grpSp>
        <p:sp>
          <p:nvSpPr>
            <p:cNvPr id="120" name="Flowchart: Process 119">
              <a:extLst>
                <a:ext uri="{FF2B5EF4-FFF2-40B4-BE49-F238E27FC236}">
                  <a16:creationId xmlns:a16="http://schemas.microsoft.com/office/drawing/2014/main" id="{65C2CD8A-5CFF-48A0-A26D-3CDEBC60A3F1}"/>
                </a:ext>
              </a:extLst>
            </p:cNvPr>
            <p:cNvSpPr/>
            <p:nvPr/>
          </p:nvSpPr>
          <p:spPr bwMode="auto">
            <a:xfrm>
              <a:off x="6326189" y="4548189"/>
              <a:ext cx="128587" cy="85725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430" name="TextBox 120">
              <a:extLst>
                <a:ext uri="{FF2B5EF4-FFF2-40B4-BE49-F238E27FC236}">
                  <a16:creationId xmlns:a16="http://schemas.microsoft.com/office/drawing/2014/main" id="{287EDBBC-B465-4FF4-B20E-39E9F8E4C5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76194" y="4469648"/>
              <a:ext cx="134143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 dirty="0"/>
                <a:t>Roads</a:t>
              </a:r>
            </a:p>
          </p:txBody>
        </p:sp>
        <p:sp>
          <p:nvSpPr>
            <p:cNvPr id="123" name="Flowchart: Process 122">
              <a:extLst>
                <a:ext uri="{FF2B5EF4-FFF2-40B4-BE49-F238E27FC236}">
                  <a16:creationId xmlns:a16="http://schemas.microsoft.com/office/drawing/2014/main" id="{5AF0BF6A-6BC0-4BF1-AE53-487A72B22BE5}"/>
                </a:ext>
              </a:extLst>
            </p:cNvPr>
            <p:cNvSpPr/>
            <p:nvPr/>
          </p:nvSpPr>
          <p:spPr bwMode="auto">
            <a:xfrm>
              <a:off x="5751514" y="3128964"/>
              <a:ext cx="128587" cy="85725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432" name="TextBox 123">
              <a:extLst>
                <a:ext uri="{FF2B5EF4-FFF2-40B4-BE49-F238E27FC236}">
                  <a16:creationId xmlns:a16="http://schemas.microsoft.com/office/drawing/2014/main" id="{301A77E9-F886-4C04-BF09-C44611C28F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2314" y="3051175"/>
              <a:ext cx="13414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/>
                <a:t>Social Assistance</a:t>
              </a:r>
            </a:p>
          </p:txBody>
        </p:sp>
        <p:sp>
          <p:nvSpPr>
            <p:cNvPr id="132" name="Flowchart: Process 131">
              <a:extLst>
                <a:ext uri="{FF2B5EF4-FFF2-40B4-BE49-F238E27FC236}">
                  <a16:creationId xmlns:a16="http://schemas.microsoft.com/office/drawing/2014/main" id="{58425DDE-C1B6-456A-B54D-DD26FF8B2906}"/>
                </a:ext>
              </a:extLst>
            </p:cNvPr>
            <p:cNvSpPr/>
            <p:nvPr/>
          </p:nvSpPr>
          <p:spPr bwMode="auto">
            <a:xfrm>
              <a:off x="6424542" y="2578452"/>
              <a:ext cx="128587" cy="85725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800" dirty="0"/>
            </a:p>
          </p:txBody>
        </p:sp>
        <p:sp>
          <p:nvSpPr>
            <p:cNvPr id="16434" name="TextBox 132">
              <a:extLst>
                <a:ext uri="{FF2B5EF4-FFF2-40B4-BE49-F238E27FC236}">
                  <a16:creationId xmlns:a16="http://schemas.microsoft.com/office/drawing/2014/main" id="{40D2AA67-E364-4E97-8236-8488BA6FEB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05817" y="2513013"/>
              <a:ext cx="134302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/>
                <a:t>Social Housing</a:t>
              </a:r>
            </a:p>
          </p:txBody>
        </p:sp>
        <p:grpSp>
          <p:nvGrpSpPr>
            <p:cNvPr id="16435" name="Group 133">
              <a:extLst>
                <a:ext uri="{FF2B5EF4-FFF2-40B4-BE49-F238E27FC236}">
                  <a16:creationId xmlns:a16="http://schemas.microsoft.com/office/drawing/2014/main" id="{88731D6D-960B-414D-9149-54C50FBFA8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89789" y="3863975"/>
              <a:ext cx="1246187" cy="215900"/>
              <a:chOff x="4750229" y="3045769"/>
              <a:chExt cx="1245546" cy="216047"/>
            </a:xfrm>
          </p:grpSpPr>
          <p:sp>
            <p:nvSpPr>
              <p:cNvPr id="135" name="Flowchart: Process 134">
                <a:extLst>
                  <a:ext uri="{FF2B5EF4-FFF2-40B4-BE49-F238E27FC236}">
                    <a16:creationId xmlns:a16="http://schemas.microsoft.com/office/drawing/2014/main" id="{72DCC7DF-AF2D-4A52-A9E2-F2D234022E03}"/>
                  </a:ext>
                </a:extLst>
              </p:cNvPr>
              <p:cNvSpPr/>
              <p:nvPr/>
            </p:nvSpPr>
            <p:spPr>
              <a:xfrm>
                <a:off x="4750229" y="3134730"/>
                <a:ext cx="128521" cy="85783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448" name="TextBox 135">
                <a:extLst>
                  <a:ext uri="{FF2B5EF4-FFF2-40B4-BE49-F238E27FC236}">
                    <a16:creationId xmlns:a16="http://schemas.microsoft.com/office/drawing/2014/main" id="{20906D2A-D0CA-4882-B2D5-3D186D73FD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15055" y="3045769"/>
                <a:ext cx="1180720" cy="2160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Recreation</a:t>
                </a:r>
              </a:p>
            </p:txBody>
          </p:sp>
        </p:grpSp>
        <p:grpSp>
          <p:nvGrpSpPr>
            <p:cNvPr id="16436" name="Group 1">
              <a:extLst>
                <a:ext uri="{FF2B5EF4-FFF2-40B4-BE49-F238E27FC236}">
                  <a16:creationId xmlns:a16="http://schemas.microsoft.com/office/drawing/2014/main" id="{1CC909A1-C0B5-4E44-9AE9-18C645D95F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88138" y="3326376"/>
              <a:ext cx="1231900" cy="215900"/>
              <a:chOff x="2683937" y="2224809"/>
              <a:chExt cx="1232747" cy="215900"/>
            </a:xfrm>
          </p:grpSpPr>
          <p:sp>
            <p:nvSpPr>
              <p:cNvPr id="138" name="Flowchart: Process 137">
                <a:extLst>
                  <a:ext uri="{FF2B5EF4-FFF2-40B4-BE49-F238E27FC236}">
                    <a16:creationId xmlns:a16="http://schemas.microsoft.com/office/drawing/2014/main" id="{2E703DAE-31D9-4D75-87CB-83D22FBAB7CE}"/>
                  </a:ext>
                </a:extLst>
              </p:cNvPr>
              <p:cNvSpPr/>
              <p:nvPr/>
            </p:nvSpPr>
            <p:spPr bwMode="auto">
              <a:xfrm>
                <a:off x="2683937" y="2313709"/>
                <a:ext cx="128676" cy="87312"/>
              </a:xfrm>
              <a:prstGeom prst="flowChartProcess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800" dirty="0"/>
              </a:p>
            </p:txBody>
          </p:sp>
          <p:sp>
            <p:nvSpPr>
              <p:cNvPr id="16446" name="TextBox 138">
                <a:extLst>
                  <a:ext uri="{FF2B5EF4-FFF2-40B4-BE49-F238E27FC236}">
                    <a16:creationId xmlns:a16="http://schemas.microsoft.com/office/drawing/2014/main" id="{661D10FE-45FA-462B-8C73-18900075D4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37136" y="2224809"/>
                <a:ext cx="1179548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anose="05040102010807070707" pitchFamily="18" charset="2"/>
                  <a:buChar char="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anose="05040102010807070707" pitchFamily="18" charset="2"/>
                  <a:buChar char=""/>
                  <a:defRPr sz="2300">
                    <a:solidFill>
                      <a:schemeClr val="tx2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anose="05040102010807070707" pitchFamily="18" charset="2"/>
                  <a:buChar char="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D6903D"/>
                  </a:buClr>
                  <a:buSzPct val="70000"/>
                  <a:buFont typeface="Wingdings" panose="05000000000000000000" pitchFamily="2" charset="2"/>
                  <a:buChar char="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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800"/>
                  <a:t>Transit</a:t>
                </a:r>
              </a:p>
            </p:txBody>
          </p:sp>
        </p:grpSp>
        <p:sp>
          <p:nvSpPr>
            <p:cNvPr id="141" name="Flowchart: Process 140">
              <a:extLst>
                <a:ext uri="{FF2B5EF4-FFF2-40B4-BE49-F238E27FC236}">
                  <a16:creationId xmlns:a16="http://schemas.microsoft.com/office/drawing/2014/main" id="{69419F0E-7EBC-43A5-B02B-4926F4CAD822}"/>
                </a:ext>
              </a:extLst>
            </p:cNvPr>
            <p:cNvSpPr/>
            <p:nvPr/>
          </p:nvSpPr>
          <p:spPr bwMode="auto">
            <a:xfrm>
              <a:off x="5187950" y="3617913"/>
              <a:ext cx="128588" cy="87312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438" name="TextBox 141">
              <a:extLst>
                <a:ext uri="{FF2B5EF4-FFF2-40B4-BE49-F238E27FC236}">
                  <a16:creationId xmlns:a16="http://schemas.microsoft.com/office/drawing/2014/main" id="{0DC1B217-1283-4629-B6BE-084F260E32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48276" y="3557588"/>
              <a:ext cx="78422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/>
                <a:t>Waste Mgt</a:t>
              </a:r>
            </a:p>
          </p:txBody>
        </p:sp>
        <p:sp>
          <p:nvSpPr>
            <p:cNvPr id="144" name="Flowchart: Process 143">
              <a:extLst>
                <a:ext uri="{FF2B5EF4-FFF2-40B4-BE49-F238E27FC236}">
                  <a16:creationId xmlns:a16="http://schemas.microsoft.com/office/drawing/2014/main" id="{BCC43A8D-19EA-4E69-8C1F-31B1BB1585A8}"/>
                </a:ext>
              </a:extLst>
            </p:cNvPr>
            <p:cNvSpPr/>
            <p:nvPr/>
          </p:nvSpPr>
          <p:spPr bwMode="auto">
            <a:xfrm>
              <a:off x="4768680" y="3505994"/>
              <a:ext cx="128588" cy="87312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440" name="TextBox 144">
              <a:extLst>
                <a:ext uri="{FF2B5EF4-FFF2-40B4-BE49-F238E27FC236}">
                  <a16:creationId xmlns:a16="http://schemas.microsoft.com/office/drawing/2014/main" id="{8F06E869-131D-4AC4-9CB5-5742F07B26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3730" y="3445692"/>
              <a:ext cx="86518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/>
                <a:t>Wastewater</a:t>
              </a:r>
            </a:p>
          </p:txBody>
        </p:sp>
        <p:sp>
          <p:nvSpPr>
            <p:cNvPr id="147" name="Flowchart: Process 146">
              <a:extLst>
                <a:ext uri="{FF2B5EF4-FFF2-40B4-BE49-F238E27FC236}">
                  <a16:creationId xmlns:a16="http://schemas.microsoft.com/office/drawing/2014/main" id="{854E34E8-AAA2-48E8-A73E-7778C2B90C02}"/>
                </a:ext>
              </a:extLst>
            </p:cNvPr>
            <p:cNvSpPr/>
            <p:nvPr/>
          </p:nvSpPr>
          <p:spPr bwMode="auto">
            <a:xfrm>
              <a:off x="4943475" y="3363913"/>
              <a:ext cx="128588" cy="87312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dirty="0"/>
            </a:p>
          </p:txBody>
        </p:sp>
        <p:sp>
          <p:nvSpPr>
            <p:cNvPr id="16442" name="TextBox 147">
              <a:extLst>
                <a:ext uri="{FF2B5EF4-FFF2-40B4-BE49-F238E27FC236}">
                  <a16:creationId xmlns:a16="http://schemas.microsoft.com/office/drawing/2014/main" id="{27A7FFDC-01DE-45D8-8166-F573226E04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96552" y="3302000"/>
              <a:ext cx="86518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/>
                <a:t>Water</a:t>
              </a:r>
            </a:p>
          </p:txBody>
        </p:sp>
        <p:sp>
          <p:nvSpPr>
            <p:cNvPr id="16444" name="TextBox 15">
              <a:extLst>
                <a:ext uri="{FF2B5EF4-FFF2-40B4-BE49-F238E27FC236}">
                  <a16:creationId xmlns:a16="http://schemas.microsoft.com/office/drawing/2014/main" id="{C93AFD23-0512-43D9-8BDF-8F242CE789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5123" y="5105401"/>
              <a:ext cx="876300" cy="286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dirty="0"/>
                <a:t>Higher</a:t>
              </a:r>
            </a:p>
          </p:txBody>
        </p:sp>
        <p:sp>
          <p:nvSpPr>
            <p:cNvPr id="4" name="TextBox 45">
              <a:extLst>
                <a:ext uri="{FF2B5EF4-FFF2-40B4-BE49-F238E27FC236}">
                  <a16:creationId xmlns:a16="http://schemas.microsoft.com/office/drawing/2014/main" id="{7E6C9BBD-9BEF-2947-86E4-954C0AEEC1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81771" y="3251370"/>
              <a:ext cx="117951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anose="05040102010807070707" pitchFamily="18" charset="2"/>
                <a:buChar char="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anose="05040102010807070707" pitchFamily="18" charset="2"/>
                <a:buChar char=""/>
                <a:defRPr sz="23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anose="05040102010807070707" pitchFamily="18" charset="2"/>
                <a:buChar char="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D6903D"/>
                </a:buClr>
                <a:buSzPct val="70000"/>
                <a:buFont typeface="Wingdings" panose="05000000000000000000" pitchFamily="2" charset="2"/>
                <a:buChar char="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"/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800" dirty="0"/>
                <a:t>Animal Control</a:t>
              </a:r>
            </a:p>
          </p:txBody>
        </p:sp>
        <p:sp>
          <p:nvSpPr>
            <p:cNvPr id="5" name="Flowchart: Process 44">
              <a:extLst>
                <a:ext uri="{FF2B5EF4-FFF2-40B4-BE49-F238E27FC236}">
                  <a16:creationId xmlns:a16="http://schemas.microsoft.com/office/drawing/2014/main" id="{9FDF2EEC-1D4A-3A44-8AF2-3142F9F67D95}"/>
                </a:ext>
              </a:extLst>
            </p:cNvPr>
            <p:cNvSpPr/>
            <p:nvPr/>
          </p:nvSpPr>
          <p:spPr bwMode="auto">
            <a:xfrm>
              <a:off x="6330156" y="3317876"/>
              <a:ext cx="128588" cy="87312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92B9B18A-F4F2-4BDD-8F67-8968DA5D254F}"/>
              </a:ext>
            </a:extLst>
          </p:cNvPr>
          <p:cNvSpPr txBox="1"/>
          <p:nvPr/>
        </p:nvSpPr>
        <p:spPr>
          <a:xfrm>
            <a:off x="2863935" y="6323525"/>
            <a:ext cx="335280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2018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MBNCanada</a:t>
            </a:r>
            <a:endParaRPr lang="en-US" sz="1000" dirty="0">
              <a:solidFill>
                <a:schemeClr val="accent1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305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15869-5C33-784D-9FD9-8BC77B97B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1373" y="472440"/>
            <a:ext cx="8378687" cy="838200"/>
          </a:xfrm>
        </p:spPr>
        <p:txBody>
          <a:bodyPr>
            <a:normAutofit/>
          </a:bodyPr>
          <a:lstStyle/>
          <a:p>
            <a:r>
              <a:rPr lang="en-US" sz="4000" b="1" dirty="0"/>
              <a:t>Where are We Going?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FC127BD0-4D10-9E4C-9549-1826E2C22E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0642" y="1789244"/>
            <a:ext cx="8596668" cy="55399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Council’s Strategic Priorities</a:t>
            </a:r>
          </a:p>
          <a:p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175ECC-14C4-F843-9CAC-B1B2A050A5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550" y="2412182"/>
            <a:ext cx="7679083" cy="9343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F892BC-FB08-2E45-893C-890FA5B78922}"/>
              </a:ext>
            </a:extLst>
          </p:cNvPr>
          <p:cNvSpPr txBox="1"/>
          <p:nvPr/>
        </p:nvSpPr>
        <p:spPr>
          <a:xfrm>
            <a:off x="3389449" y="3665347"/>
            <a:ext cx="96372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+mj-lt"/>
              </a:rPr>
              <a:t>Asset </a:t>
            </a:r>
          </a:p>
          <a:p>
            <a:pPr algn="ctr"/>
            <a:r>
              <a:rPr lang="en-US" sz="1000" dirty="0">
                <a:latin typeface="+mj-lt"/>
              </a:rPr>
              <a:t>Management </a:t>
            </a:r>
          </a:p>
          <a:p>
            <a:pPr algn="ctr"/>
            <a:r>
              <a:rPr lang="en-US" sz="1000" dirty="0">
                <a:latin typeface="+mj-lt"/>
              </a:rPr>
              <a:t>and Service </a:t>
            </a:r>
          </a:p>
          <a:p>
            <a:pPr algn="ctr"/>
            <a:r>
              <a:rPr lang="en-US" sz="1000" dirty="0">
                <a:latin typeface="+mj-lt"/>
              </a:rPr>
              <a:t>Excellence</a:t>
            </a:r>
          </a:p>
          <a:p>
            <a:pPr algn="ctr"/>
            <a:endParaRPr lang="en-US" sz="10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424740-20EF-1A4B-BF42-F65A7C1D56CB}"/>
              </a:ext>
            </a:extLst>
          </p:cNvPr>
          <p:cNvSpPr txBox="1"/>
          <p:nvPr/>
        </p:nvSpPr>
        <p:spPr>
          <a:xfrm>
            <a:off x="4655054" y="3652985"/>
            <a:ext cx="97174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+mj-lt"/>
              </a:rPr>
              <a:t>Business</a:t>
            </a:r>
          </a:p>
          <a:p>
            <a:pPr algn="ctr"/>
            <a:r>
              <a:rPr lang="en-US" sz="1000" dirty="0">
                <a:latin typeface="+mj-lt"/>
              </a:rPr>
              <a:t>Attraction,</a:t>
            </a:r>
          </a:p>
          <a:p>
            <a:pPr algn="ctr"/>
            <a:r>
              <a:rPr lang="en-US" sz="1000" dirty="0">
                <a:latin typeface="+mj-lt"/>
              </a:rPr>
              <a:t>Development </a:t>
            </a:r>
            <a:br>
              <a:rPr lang="en-US" sz="1000" dirty="0">
                <a:latin typeface="+mj-lt"/>
              </a:rPr>
            </a:br>
            <a:r>
              <a:rPr lang="en-US" sz="1000" dirty="0">
                <a:latin typeface="+mj-lt"/>
              </a:rPr>
              <a:t>and </a:t>
            </a:r>
            <a:br>
              <a:rPr lang="en-US" sz="1000" dirty="0">
                <a:latin typeface="+mj-lt"/>
              </a:rPr>
            </a:br>
            <a:r>
              <a:rPr lang="en-US" sz="1000" dirty="0">
                <a:latin typeface="+mj-lt"/>
              </a:rPr>
              <a:t>Retention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6FDF8E-D0E0-B249-B212-7299399D978B}"/>
              </a:ext>
            </a:extLst>
          </p:cNvPr>
          <p:cNvSpPr txBox="1"/>
          <p:nvPr/>
        </p:nvSpPr>
        <p:spPr>
          <a:xfrm>
            <a:off x="5928675" y="3669962"/>
            <a:ext cx="6933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+mj-lt"/>
              </a:rPr>
              <a:t>Climate</a:t>
            </a:r>
            <a:br>
              <a:rPr lang="en-US" sz="1000" dirty="0">
                <a:latin typeface="+mj-lt"/>
              </a:rPr>
            </a:br>
            <a:r>
              <a:rPr lang="en-US" sz="1000" dirty="0">
                <a:latin typeface="+mj-lt"/>
              </a:rPr>
              <a:t>Change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7DC8E5-59B9-284B-97BC-1318D010AD08}"/>
              </a:ext>
            </a:extLst>
          </p:cNvPr>
          <p:cNvSpPr txBox="1"/>
          <p:nvPr/>
        </p:nvSpPr>
        <p:spPr>
          <a:xfrm>
            <a:off x="6992989" y="3665347"/>
            <a:ext cx="80823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+mj-lt"/>
              </a:rPr>
              <a:t>Economic</a:t>
            </a:r>
            <a:br>
              <a:rPr lang="en-US" sz="1000" dirty="0">
                <a:latin typeface="+mj-lt"/>
              </a:rPr>
            </a:br>
            <a:r>
              <a:rPr lang="en-US" sz="1000" dirty="0">
                <a:latin typeface="+mj-lt"/>
              </a:rPr>
              <a:t>Capacity</a:t>
            </a:r>
            <a:br>
              <a:rPr lang="en-US" sz="1000" dirty="0">
                <a:latin typeface="+mj-lt"/>
              </a:rPr>
            </a:br>
            <a:r>
              <a:rPr lang="en-US" sz="1000" dirty="0">
                <a:latin typeface="+mj-lt"/>
              </a:rPr>
              <a:t>and </a:t>
            </a:r>
            <a:br>
              <a:rPr lang="en-US" sz="1000" dirty="0">
                <a:latin typeface="+mj-lt"/>
              </a:rPr>
            </a:br>
            <a:r>
              <a:rPr lang="en-US" sz="1000" dirty="0">
                <a:latin typeface="+mj-lt"/>
              </a:rPr>
              <a:t>Investment</a:t>
            </a:r>
            <a:br>
              <a:rPr lang="en-US" sz="1000" dirty="0">
                <a:latin typeface="+mj-lt"/>
              </a:rPr>
            </a:br>
            <a:r>
              <a:rPr lang="en-US" sz="1000" dirty="0">
                <a:latin typeface="+mj-lt"/>
              </a:rPr>
              <a:t>Readiness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1D70B5-184F-B04C-B75F-E4E378477F89}"/>
              </a:ext>
            </a:extLst>
          </p:cNvPr>
          <p:cNvSpPr txBox="1"/>
          <p:nvPr/>
        </p:nvSpPr>
        <p:spPr>
          <a:xfrm>
            <a:off x="8234050" y="3665347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+mj-lt"/>
              </a:rPr>
              <a:t>Housing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5B2572-9101-0A47-926B-07FBEB7E9F32}"/>
              </a:ext>
            </a:extLst>
          </p:cNvPr>
          <p:cNvSpPr txBox="1"/>
          <p:nvPr/>
        </p:nvSpPr>
        <p:spPr>
          <a:xfrm>
            <a:off x="9263659" y="3669962"/>
            <a:ext cx="8322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+mj-lt"/>
              </a:rPr>
              <a:t>Create a</a:t>
            </a:r>
            <a:br>
              <a:rPr lang="en-US" sz="1000" dirty="0">
                <a:latin typeface="+mj-lt"/>
              </a:rPr>
            </a:br>
            <a:r>
              <a:rPr lang="en-US" sz="1000" dirty="0">
                <a:latin typeface="+mj-lt"/>
              </a:rPr>
              <a:t>Healthier</a:t>
            </a:r>
            <a:br>
              <a:rPr lang="en-US" sz="1000" dirty="0">
                <a:latin typeface="+mj-lt"/>
              </a:rPr>
            </a:br>
            <a:r>
              <a:rPr lang="en-US" sz="1000" dirty="0">
                <a:latin typeface="+mj-lt"/>
              </a:rPr>
              <a:t>Community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D2C67F-59A8-4D4D-8E1C-125628A79233}"/>
              </a:ext>
            </a:extLst>
          </p:cNvPr>
          <p:cNvSpPr txBox="1"/>
          <p:nvPr/>
        </p:nvSpPr>
        <p:spPr>
          <a:xfrm>
            <a:off x="10291354" y="3668918"/>
            <a:ext cx="8322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+mj-lt"/>
              </a:rPr>
              <a:t>Strengthen</a:t>
            </a:r>
            <a:br>
              <a:rPr lang="en-US" sz="1000" dirty="0">
                <a:latin typeface="+mj-lt"/>
              </a:rPr>
            </a:br>
            <a:r>
              <a:rPr lang="en-US" sz="1000" dirty="0">
                <a:latin typeface="+mj-lt"/>
              </a:rPr>
              <a:t>Community</a:t>
            </a:r>
            <a:br>
              <a:rPr lang="en-US" sz="1000" dirty="0">
                <a:latin typeface="+mj-lt"/>
              </a:rPr>
            </a:br>
            <a:r>
              <a:rPr lang="en-US" sz="1000" dirty="0">
                <a:latin typeface="+mj-lt"/>
              </a:rPr>
              <a:t>Vibrancy</a:t>
            </a:r>
          </a:p>
        </p:txBody>
      </p:sp>
    </p:spTree>
    <p:extLst>
      <p:ext uri="{BB962C8B-B14F-4D97-AF65-F5344CB8AC3E}">
        <p14:creationId xmlns:p14="http://schemas.microsoft.com/office/powerpoint/2010/main" val="1753359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62932480-9F1B-4DAA-B6C3-04F2849443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45157" y="132602"/>
            <a:ext cx="9081800" cy="1320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4000" b="1" dirty="0"/>
              <a:t>The Strategic Plan Guides Our Service Efforts</a:t>
            </a:r>
          </a:p>
        </p:txBody>
      </p:sp>
      <p:grpSp>
        <p:nvGrpSpPr>
          <p:cNvPr id="68" name="Group 36">
            <a:extLst>
              <a:ext uri="{FF2B5EF4-FFF2-40B4-BE49-F238E27FC236}">
                <a16:creationId xmlns:a16="http://schemas.microsoft.com/office/drawing/2014/main" id="{712D5881-2819-DA4E-85D2-865F4A2A7D3F}"/>
              </a:ext>
            </a:extLst>
          </p:cNvPr>
          <p:cNvGrpSpPr>
            <a:grpSpLocks/>
          </p:cNvGrpSpPr>
          <p:nvPr/>
        </p:nvGrpSpPr>
        <p:grpSpPr bwMode="auto">
          <a:xfrm>
            <a:off x="3610873" y="3223149"/>
            <a:ext cx="1571625" cy="857250"/>
            <a:chOff x="714348" y="3500438"/>
            <a:chExt cx="1571636" cy="857256"/>
          </a:xfrm>
          <a:solidFill>
            <a:schemeClr val="bg1"/>
          </a:solidFill>
        </p:grpSpPr>
        <p:sp>
          <p:nvSpPr>
            <p:cNvPr id="69" name="Curved Left Arrow 11">
              <a:extLst>
                <a:ext uri="{FF2B5EF4-FFF2-40B4-BE49-F238E27FC236}">
                  <a16:creationId xmlns:a16="http://schemas.microsoft.com/office/drawing/2014/main" id="{4AC127C7-0EF4-5E44-AE23-29BC3C23CDED}"/>
                </a:ext>
              </a:extLst>
            </p:cNvPr>
            <p:cNvSpPr/>
            <p:nvPr/>
          </p:nvSpPr>
          <p:spPr>
            <a:xfrm flipH="1" flipV="1">
              <a:off x="1857356" y="3500438"/>
              <a:ext cx="428628" cy="857256"/>
            </a:xfrm>
            <a:prstGeom prst="curvedLeftArrow">
              <a:avLst>
                <a:gd name="adj1" fmla="val 25000"/>
                <a:gd name="adj2" fmla="val 50000"/>
                <a:gd name="adj3" fmla="val 25000"/>
              </a:avLst>
            </a:prstGeom>
            <a:grpFill/>
            <a:ln w="25400" cap="flat" cmpd="sng" algn="ctr">
              <a:solidFill>
                <a:srgbClr val="CEB96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endParaRPr lang="en-CA" kern="0" dirty="0">
                <a:solidFill>
                  <a:sysClr val="window" lastClr="FFFFFF"/>
                </a:solidFill>
                <a:latin typeface="Constantia"/>
                <a:cs typeface="Arial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A2A07DB-4A13-0C48-A8D2-7E75EFA77755}"/>
                </a:ext>
              </a:extLst>
            </p:cNvPr>
            <p:cNvSpPr txBox="1"/>
            <p:nvPr/>
          </p:nvSpPr>
          <p:spPr>
            <a:xfrm>
              <a:off x="714348" y="3714751"/>
              <a:ext cx="1030294" cy="554042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CA" sz="1500" kern="0" dirty="0">
                  <a:solidFill>
                    <a:sysClr val="windowText" lastClr="000000"/>
                  </a:solidFill>
                  <a:latin typeface="Calibri"/>
                  <a:cs typeface="Arial" pitchFamily="34" charset="0"/>
                </a:rPr>
                <a:t>Learning &amp;</a:t>
              </a:r>
            </a:p>
            <a:p>
              <a:pPr algn="ctr" eaLnBrk="0" hangingPunct="0">
                <a:defRPr/>
              </a:pPr>
              <a:r>
                <a:rPr lang="en-CA" sz="1500" kern="0" dirty="0">
                  <a:solidFill>
                    <a:sysClr val="windowText" lastClr="000000"/>
                  </a:solidFill>
                  <a:latin typeface="Calibri"/>
                  <a:cs typeface="Arial" pitchFamily="34" charset="0"/>
                </a:rPr>
                <a:t>Adjusting</a:t>
              </a:r>
            </a:p>
          </p:txBody>
        </p:sp>
      </p:grpSp>
      <p:grpSp>
        <p:nvGrpSpPr>
          <p:cNvPr id="71" name="Group 39">
            <a:extLst>
              <a:ext uri="{FF2B5EF4-FFF2-40B4-BE49-F238E27FC236}">
                <a16:creationId xmlns:a16="http://schemas.microsoft.com/office/drawing/2014/main" id="{DE642645-F9DD-A84C-92A3-B98E4E72BEE1}"/>
              </a:ext>
            </a:extLst>
          </p:cNvPr>
          <p:cNvGrpSpPr>
            <a:grpSpLocks/>
          </p:cNvGrpSpPr>
          <p:nvPr/>
        </p:nvGrpSpPr>
        <p:grpSpPr bwMode="auto">
          <a:xfrm>
            <a:off x="9519548" y="3188224"/>
            <a:ext cx="2073275" cy="857250"/>
            <a:chOff x="6929454" y="3500438"/>
            <a:chExt cx="2073509" cy="857256"/>
          </a:xfrm>
          <a:solidFill>
            <a:schemeClr val="bg1"/>
          </a:solidFill>
        </p:grpSpPr>
        <p:sp>
          <p:nvSpPr>
            <p:cNvPr id="72" name="Curved Left Arrow 17">
              <a:extLst>
                <a:ext uri="{FF2B5EF4-FFF2-40B4-BE49-F238E27FC236}">
                  <a16:creationId xmlns:a16="http://schemas.microsoft.com/office/drawing/2014/main" id="{979B79D9-1573-4548-9B75-1325E1055B7A}"/>
                </a:ext>
              </a:extLst>
            </p:cNvPr>
            <p:cNvSpPr/>
            <p:nvPr/>
          </p:nvSpPr>
          <p:spPr>
            <a:xfrm>
              <a:off x="6929454" y="3500438"/>
              <a:ext cx="428673" cy="857256"/>
            </a:xfrm>
            <a:prstGeom prst="curvedLeftArrow">
              <a:avLst>
                <a:gd name="adj1" fmla="val 25000"/>
                <a:gd name="adj2" fmla="val 50000"/>
                <a:gd name="adj3" fmla="val 25000"/>
              </a:avLst>
            </a:prstGeom>
            <a:grpFill/>
            <a:ln w="25400" cap="flat" cmpd="sng" algn="ctr">
              <a:solidFill>
                <a:srgbClr val="CEB96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endParaRPr lang="en-CA" kern="0" dirty="0">
                <a:solidFill>
                  <a:sysClr val="window" lastClr="FFFFFF"/>
                </a:solidFill>
                <a:latin typeface="Constantia"/>
                <a:cs typeface="Arial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7EDBBE0A-5DA8-8342-9272-242331B3EDA2}"/>
                </a:ext>
              </a:extLst>
            </p:cNvPr>
            <p:cNvSpPr txBox="1"/>
            <p:nvPr/>
          </p:nvSpPr>
          <p:spPr>
            <a:xfrm>
              <a:off x="7426397" y="3571875"/>
              <a:ext cx="1576566" cy="5540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CA" sz="1500" kern="0" dirty="0">
                  <a:solidFill>
                    <a:sysClr val="windowText" lastClr="000000"/>
                  </a:solidFill>
                  <a:latin typeface="Calibri"/>
                  <a:cs typeface="Arial" pitchFamily="34" charset="0"/>
                </a:rPr>
                <a:t>Program / Service</a:t>
              </a:r>
            </a:p>
            <a:p>
              <a:pPr algn="ctr" eaLnBrk="0" hangingPunct="0">
                <a:defRPr/>
              </a:pPr>
              <a:r>
                <a:rPr lang="en-CA" sz="1500" kern="0" dirty="0">
                  <a:solidFill>
                    <a:sysClr val="windowText" lastClr="000000"/>
                  </a:solidFill>
                  <a:latin typeface="Calibri"/>
                  <a:cs typeface="Arial" pitchFamily="34" charset="0"/>
                </a:rPr>
                <a:t>Delivery</a:t>
              </a:r>
            </a:p>
          </p:txBody>
        </p:sp>
      </p:grpSp>
      <p:sp>
        <p:nvSpPr>
          <p:cNvPr id="9" name="Freeform 8">
            <a:extLst>
              <a:ext uri="{FF2B5EF4-FFF2-40B4-BE49-F238E27FC236}">
                <a16:creationId xmlns:a16="http://schemas.microsoft.com/office/drawing/2014/main" id="{19269D12-530F-7C46-AA83-4442E3192ECF}"/>
              </a:ext>
            </a:extLst>
          </p:cNvPr>
          <p:cNvSpPr/>
          <p:nvPr/>
        </p:nvSpPr>
        <p:spPr>
          <a:xfrm>
            <a:off x="5310599" y="1722475"/>
            <a:ext cx="2044017" cy="2044017"/>
          </a:xfrm>
          <a:custGeom>
            <a:avLst/>
            <a:gdLst>
              <a:gd name="connsiteX0" fmla="*/ 0 w 2044017"/>
              <a:gd name="connsiteY0" fmla="*/ 2044017 h 2044017"/>
              <a:gd name="connsiteX1" fmla="*/ 2044017 w 2044017"/>
              <a:gd name="connsiteY1" fmla="*/ 0 h 2044017"/>
              <a:gd name="connsiteX2" fmla="*/ 2044017 w 2044017"/>
              <a:gd name="connsiteY2" fmla="*/ 2044017 h 2044017"/>
              <a:gd name="connsiteX3" fmla="*/ 0 w 2044017"/>
              <a:gd name="connsiteY3" fmla="*/ 2044017 h 2044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4017" h="2044017">
                <a:moveTo>
                  <a:pt x="0" y="2044017"/>
                </a:moveTo>
                <a:cubicBezTo>
                  <a:pt x="0" y="915138"/>
                  <a:pt x="915138" y="0"/>
                  <a:pt x="2044017" y="0"/>
                </a:cubicBezTo>
                <a:lnTo>
                  <a:pt x="2044017" y="2044017"/>
                </a:lnTo>
                <a:lnTo>
                  <a:pt x="0" y="2044017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12471" tIns="712471" rIns="113792" bIns="113792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CA" sz="1600" kern="1200" dirty="0">
                <a:solidFill>
                  <a:schemeClr val="tx1"/>
                </a:solidFill>
                <a:latin typeface="+mj-lt"/>
              </a:rPr>
              <a:t>Strategic Planning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3E2A1D5-DB7A-1142-84D2-AFFF16943FC8}"/>
              </a:ext>
            </a:extLst>
          </p:cNvPr>
          <p:cNvSpPr/>
          <p:nvPr/>
        </p:nvSpPr>
        <p:spPr>
          <a:xfrm>
            <a:off x="7449028" y="1722475"/>
            <a:ext cx="2044017" cy="2044017"/>
          </a:xfrm>
          <a:custGeom>
            <a:avLst/>
            <a:gdLst>
              <a:gd name="connsiteX0" fmla="*/ 0 w 2044017"/>
              <a:gd name="connsiteY0" fmla="*/ 2044017 h 2044017"/>
              <a:gd name="connsiteX1" fmla="*/ 2044017 w 2044017"/>
              <a:gd name="connsiteY1" fmla="*/ 0 h 2044017"/>
              <a:gd name="connsiteX2" fmla="*/ 2044017 w 2044017"/>
              <a:gd name="connsiteY2" fmla="*/ 2044017 h 2044017"/>
              <a:gd name="connsiteX3" fmla="*/ 0 w 2044017"/>
              <a:gd name="connsiteY3" fmla="*/ 2044017 h 2044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4017" h="2044017">
                <a:moveTo>
                  <a:pt x="0" y="0"/>
                </a:moveTo>
                <a:cubicBezTo>
                  <a:pt x="1128879" y="0"/>
                  <a:pt x="2044017" y="915138"/>
                  <a:pt x="2044017" y="2044017"/>
                </a:cubicBezTo>
                <a:lnTo>
                  <a:pt x="0" y="204401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792" tIns="712471" rIns="712471" bIns="113792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CA" sz="1600" kern="1200" dirty="0">
                <a:solidFill>
                  <a:schemeClr val="tx1"/>
                </a:solidFill>
                <a:latin typeface="+mj-lt"/>
              </a:rPr>
              <a:t>Annual Planning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584C0971-70D9-3646-AD49-AC10255F5787}"/>
              </a:ext>
            </a:extLst>
          </p:cNvPr>
          <p:cNvSpPr/>
          <p:nvPr/>
        </p:nvSpPr>
        <p:spPr>
          <a:xfrm>
            <a:off x="7449028" y="3860903"/>
            <a:ext cx="2044018" cy="2044018"/>
          </a:xfrm>
          <a:custGeom>
            <a:avLst/>
            <a:gdLst>
              <a:gd name="connsiteX0" fmla="*/ 0 w 2044017"/>
              <a:gd name="connsiteY0" fmla="*/ 2044017 h 2044017"/>
              <a:gd name="connsiteX1" fmla="*/ 2044017 w 2044017"/>
              <a:gd name="connsiteY1" fmla="*/ 0 h 2044017"/>
              <a:gd name="connsiteX2" fmla="*/ 2044017 w 2044017"/>
              <a:gd name="connsiteY2" fmla="*/ 2044017 h 2044017"/>
              <a:gd name="connsiteX3" fmla="*/ 0 w 2044017"/>
              <a:gd name="connsiteY3" fmla="*/ 2044017 h 2044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4017" h="2044017">
                <a:moveTo>
                  <a:pt x="2044017" y="0"/>
                </a:moveTo>
                <a:cubicBezTo>
                  <a:pt x="2044017" y="1128879"/>
                  <a:pt x="1128879" y="2044017"/>
                  <a:pt x="0" y="2044017"/>
                </a:cubicBezTo>
                <a:lnTo>
                  <a:pt x="0" y="0"/>
                </a:lnTo>
                <a:lnTo>
                  <a:pt x="2044017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792" tIns="113793" rIns="712472" bIns="712471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CA" sz="1600" kern="1200" dirty="0">
                <a:solidFill>
                  <a:schemeClr val="tx1"/>
                </a:solidFill>
                <a:latin typeface="+mj-lt"/>
              </a:rPr>
              <a:t>Measuring, Monitoring &amp; Assessing Results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0BE277C6-0F78-254B-B63A-E8415C6D80F6}"/>
              </a:ext>
            </a:extLst>
          </p:cNvPr>
          <p:cNvSpPr/>
          <p:nvPr/>
        </p:nvSpPr>
        <p:spPr>
          <a:xfrm>
            <a:off x="5310599" y="3860904"/>
            <a:ext cx="2044017" cy="2044017"/>
          </a:xfrm>
          <a:custGeom>
            <a:avLst/>
            <a:gdLst>
              <a:gd name="connsiteX0" fmla="*/ 0 w 2044017"/>
              <a:gd name="connsiteY0" fmla="*/ 2044017 h 2044017"/>
              <a:gd name="connsiteX1" fmla="*/ 2044017 w 2044017"/>
              <a:gd name="connsiteY1" fmla="*/ 0 h 2044017"/>
              <a:gd name="connsiteX2" fmla="*/ 2044017 w 2044017"/>
              <a:gd name="connsiteY2" fmla="*/ 2044017 h 2044017"/>
              <a:gd name="connsiteX3" fmla="*/ 0 w 2044017"/>
              <a:gd name="connsiteY3" fmla="*/ 2044017 h 2044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4017" h="2044017">
                <a:moveTo>
                  <a:pt x="2044017" y="2044017"/>
                </a:moveTo>
                <a:cubicBezTo>
                  <a:pt x="915138" y="2044017"/>
                  <a:pt x="0" y="1128879"/>
                  <a:pt x="0" y="0"/>
                </a:cubicBezTo>
                <a:lnTo>
                  <a:pt x="2044017" y="0"/>
                </a:lnTo>
                <a:lnTo>
                  <a:pt x="2044017" y="2044017"/>
                </a:lnTo>
                <a:close/>
              </a:path>
            </a:pathLst>
          </a:custGeom>
          <a:solidFill>
            <a:srgbClr val="92D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12471" tIns="113792" rIns="113792" bIns="712471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CA" sz="1600" kern="1200" dirty="0">
                <a:solidFill>
                  <a:schemeClr val="tx1"/>
                </a:solidFill>
                <a:latin typeface="+mj-lt"/>
              </a:rPr>
              <a:t>Performance Reporting</a:t>
            </a:r>
          </a:p>
        </p:txBody>
      </p:sp>
      <p:grpSp>
        <p:nvGrpSpPr>
          <p:cNvPr id="75" name="Group 12">
            <a:extLst>
              <a:ext uri="{FF2B5EF4-FFF2-40B4-BE49-F238E27FC236}">
                <a16:creationId xmlns:a16="http://schemas.microsoft.com/office/drawing/2014/main" id="{17C53EA0-2AD6-8E48-B819-FA460041F8A3}"/>
              </a:ext>
            </a:extLst>
          </p:cNvPr>
          <p:cNvGrpSpPr>
            <a:grpSpLocks/>
          </p:cNvGrpSpPr>
          <p:nvPr/>
        </p:nvGrpSpPr>
        <p:grpSpPr bwMode="auto">
          <a:xfrm>
            <a:off x="4269685" y="1697561"/>
            <a:ext cx="1058863" cy="962025"/>
            <a:chOff x="560388" y="1476375"/>
            <a:chExt cx="1058862" cy="962025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76" name="Flowchart: Document 9">
              <a:extLst>
                <a:ext uri="{FF2B5EF4-FFF2-40B4-BE49-F238E27FC236}">
                  <a16:creationId xmlns:a16="http://schemas.microsoft.com/office/drawing/2014/main" id="{81B92D49-7D48-F54F-B1A3-D04B8E606302}"/>
                </a:ext>
              </a:extLst>
            </p:cNvPr>
            <p:cNvSpPr/>
            <p:nvPr/>
          </p:nvSpPr>
          <p:spPr>
            <a:xfrm>
              <a:off x="560388" y="1476375"/>
              <a:ext cx="1058862" cy="962025"/>
            </a:xfrm>
            <a:prstGeom prst="flowChartDocumen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sp>
          <p:nvSpPr>
            <p:cNvPr id="77" name="TextBox 11">
              <a:extLst>
                <a:ext uri="{FF2B5EF4-FFF2-40B4-BE49-F238E27FC236}">
                  <a16:creationId xmlns:a16="http://schemas.microsoft.com/office/drawing/2014/main" id="{996F4C02-E54F-7247-A1A4-E2FE30CA40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388" y="1600200"/>
              <a:ext cx="105886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600" b="1" dirty="0"/>
                <a:t>Strategic Plan</a:t>
              </a:r>
            </a:p>
          </p:txBody>
        </p:sp>
      </p:grpSp>
      <p:grpSp>
        <p:nvGrpSpPr>
          <p:cNvPr id="78" name="Group 13">
            <a:extLst>
              <a:ext uri="{FF2B5EF4-FFF2-40B4-BE49-F238E27FC236}">
                <a16:creationId xmlns:a16="http://schemas.microsoft.com/office/drawing/2014/main" id="{4B6D6A6B-04D7-CE4A-A45B-5708E247CB51}"/>
              </a:ext>
            </a:extLst>
          </p:cNvPr>
          <p:cNvGrpSpPr>
            <a:grpSpLocks/>
          </p:cNvGrpSpPr>
          <p:nvPr/>
        </p:nvGrpSpPr>
        <p:grpSpPr bwMode="auto">
          <a:xfrm>
            <a:off x="9240148" y="1492774"/>
            <a:ext cx="1058862" cy="962025"/>
            <a:chOff x="560388" y="1476375"/>
            <a:chExt cx="1058862" cy="962025"/>
          </a:xfrm>
          <a:solidFill>
            <a:srgbClr val="00B0F0"/>
          </a:solidFill>
        </p:grpSpPr>
        <p:sp>
          <p:nvSpPr>
            <p:cNvPr id="79" name="Flowchart: Document 14">
              <a:extLst>
                <a:ext uri="{FF2B5EF4-FFF2-40B4-BE49-F238E27FC236}">
                  <a16:creationId xmlns:a16="http://schemas.microsoft.com/office/drawing/2014/main" id="{08C6BCC7-58E9-D442-A024-FD32476296E7}"/>
                </a:ext>
              </a:extLst>
            </p:cNvPr>
            <p:cNvSpPr/>
            <p:nvPr/>
          </p:nvSpPr>
          <p:spPr>
            <a:xfrm>
              <a:off x="560388" y="1476375"/>
              <a:ext cx="1058862" cy="962025"/>
            </a:xfrm>
            <a:prstGeom prst="flowChartDocumen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sp>
          <p:nvSpPr>
            <p:cNvPr id="80" name="TextBox 15">
              <a:extLst>
                <a:ext uri="{FF2B5EF4-FFF2-40B4-BE49-F238E27FC236}">
                  <a16:creationId xmlns:a16="http://schemas.microsoft.com/office/drawing/2014/main" id="{EB11BF12-02DB-D843-89A9-0D1555D155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388" y="1600200"/>
              <a:ext cx="1058862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400" b="1" dirty="0" err="1"/>
                <a:t>Workplan</a:t>
              </a:r>
              <a:endParaRPr lang="en-US" altLang="en-US" sz="1400" b="1" dirty="0"/>
            </a:p>
            <a:p>
              <a:pPr algn="ctr"/>
              <a:r>
                <a:rPr lang="en-US" altLang="en-US" sz="1200" b="1" dirty="0">
                  <a:solidFill>
                    <a:srgbClr val="FF0000"/>
                  </a:solidFill>
                </a:rPr>
                <a:t>May-June</a:t>
              </a:r>
            </a:p>
          </p:txBody>
        </p:sp>
      </p:grpSp>
      <p:grpSp>
        <p:nvGrpSpPr>
          <p:cNvPr id="81" name="Group 16">
            <a:extLst>
              <a:ext uri="{FF2B5EF4-FFF2-40B4-BE49-F238E27FC236}">
                <a16:creationId xmlns:a16="http://schemas.microsoft.com/office/drawing/2014/main" id="{5451B0B9-9608-A645-8360-D87A960FEA79}"/>
              </a:ext>
            </a:extLst>
          </p:cNvPr>
          <p:cNvGrpSpPr>
            <a:grpSpLocks/>
          </p:cNvGrpSpPr>
          <p:nvPr/>
        </p:nvGrpSpPr>
        <p:grpSpPr bwMode="auto">
          <a:xfrm>
            <a:off x="9690877" y="2192861"/>
            <a:ext cx="1058862" cy="962025"/>
            <a:chOff x="560388" y="1476375"/>
            <a:chExt cx="1058862" cy="962025"/>
          </a:xfrm>
          <a:solidFill>
            <a:srgbClr val="00B0F0"/>
          </a:solidFill>
        </p:grpSpPr>
        <p:sp>
          <p:nvSpPr>
            <p:cNvPr id="82" name="Flowchart: Document 17">
              <a:extLst>
                <a:ext uri="{FF2B5EF4-FFF2-40B4-BE49-F238E27FC236}">
                  <a16:creationId xmlns:a16="http://schemas.microsoft.com/office/drawing/2014/main" id="{55F7C048-3F0E-F84A-9FAB-A7BC193A9707}"/>
                </a:ext>
              </a:extLst>
            </p:cNvPr>
            <p:cNvSpPr/>
            <p:nvPr/>
          </p:nvSpPr>
          <p:spPr>
            <a:xfrm>
              <a:off x="560388" y="1476375"/>
              <a:ext cx="1058862" cy="962025"/>
            </a:xfrm>
            <a:prstGeom prst="flowChartDocumen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sp>
          <p:nvSpPr>
            <p:cNvPr id="83" name="TextBox 18">
              <a:extLst>
                <a:ext uri="{FF2B5EF4-FFF2-40B4-BE49-F238E27FC236}">
                  <a16:creationId xmlns:a16="http://schemas.microsoft.com/office/drawing/2014/main" id="{125DE139-7133-4748-BB79-737FB4C385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388" y="1600200"/>
              <a:ext cx="105886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600" b="1" dirty="0"/>
                <a:t>Budget</a:t>
              </a:r>
            </a:p>
            <a:p>
              <a:pPr algn="ctr"/>
              <a:r>
                <a:rPr lang="en-US" altLang="en-US" sz="1200" b="1" dirty="0">
                  <a:solidFill>
                    <a:srgbClr val="FF0000"/>
                  </a:solidFill>
                </a:rPr>
                <a:t>Mar-Oct</a:t>
              </a:r>
            </a:p>
          </p:txBody>
        </p:sp>
      </p:grpSp>
      <p:grpSp>
        <p:nvGrpSpPr>
          <p:cNvPr id="87" name="Group 22">
            <a:extLst>
              <a:ext uri="{FF2B5EF4-FFF2-40B4-BE49-F238E27FC236}">
                <a16:creationId xmlns:a16="http://schemas.microsoft.com/office/drawing/2014/main" id="{DEA59BBD-5E15-8C40-B0B4-460F1DEF3972}"/>
              </a:ext>
            </a:extLst>
          </p:cNvPr>
          <p:cNvGrpSpPr>
            <a:grpSpLocks/>
          </p:cNvGrpSpPr>
          <p:nvPr/>
        </p:nvGrpSpPr>
        <p:grpSpPr bwMode="auto">
          <a:xfrm>
            <a:off x="9948173" y="4120086"/>
            <a:ext cx="1058862" cy="962025"/>
            <a:chOff x="560388" y="1476375"/>
            <a:chExt cx="1058862" cy="962025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88" name="Flowchart: Document 23">
              <a:extLst>
                <a:ext uri="{FF2B5EF4-FFF2-40B4-BE49-F238E27FC236}">
                  <a16:creationId xmlns:a16="http://schemas.microsoft.com/office/drawing/2014/main" id="{92BABC58-E55D-6D4D-AC50-274F4B2BF238}"/>
                </a:ext>
              </a:extLst>
            </p:cNvPr>
            <p:cNvSpPr/>
            <p:nvPr/>
          </p:nvSpPr>
          <p:spPr>
            <a:xfrm>
              <a:off x="560388" y="1476375"/>
              <a:ext cx="1058862" cy="962025"/>
            </a:xfrm>
            <a:prstGeom prst="flowChartDocumen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sp>
          <p:nvSpPr>
            <p:cNvPr id="89" name="TextBox 24">
              <a:extLst>
                <a:ext uri="{FF2B5EF4-FFF2-40B4-BE49-F238E27FC236}">
                  <a16:creationId xmlns:a16="http://schemas.microsoft.com/office/drawing/2014/main" id="{D95FA1DC-A051-014E-928C-A73C476445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388" y="1515646"/>
              <a:ext cx="105886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600" b="1" dirty="0"/>
                <a:t>Variance Reports</a:t>
              </a:r>
            </a:p>
            <a:p>
              <a:pPr algn="ctr"/>
              <a:r>
                <a:rPr lang="en-US" altLang="en-US" sz="1200" b="1" dirty="0">
                  <a:solidFill>
                    <a:srgbClr val="FF0000"/>
                  </a:solidFill>
                </a:rPr>
                <a:t>Bi-monthly</a:t>
              </a:r>
            </a:p>
          </p:txBody>
        </p:sp>
      </p:grpSp>
      <p:grpSp>
        <p:nvGrpSpPr>
          <p:cNvPr id="90" name="Group 25">
            <a:extLst>
              <a:ext uri="{FF2B5EF4-FFF2-40B4-BE49-F238E27FC236}">
                <a16:creationId xmlns:a16="http://schemas.microsoft.com/office/drawing/2014/main" id="{FDB0A8B9-E960-704D-B6B5-2290130B5FE2}"/>
              </a:ext>
            </a:extLst>
          </p:cNvPr>
          <p:cNvGrpSpPr>
            <a:grpSpLocks/>
          </p:cNvGrpSpPr>
          <p:nvPr/>
        </p:nvGrpSpPr>
        <p:grpSpPr bwMode="auto">
          <a:xfrm>
            <a:off x="10578410" y="5032899"/>
            <a:ext cx="1058863" cy="962025"/>
            <a:chOff x="560388" y="1476375"/>
            <a:chExt cx="1058862" cy="962025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91" name="Flowchart: Document 26">
              <a:extLst>
                <a:ext uri="{FF2B5EF4-FFF2-40B4-BE49-F238E27FC236}">
                  <a16:creationId xmlns:a16="http://schemas.microsoft.com/office/drawing/2014/main" id="{D7A799A3-A407-4140-BAAA-C0FDDBA223DA}"/>
                </a:ext>
              </a:extLst>
            </p:cNvPr>
            <p:cNvSpPr/>
            <p:nvPr/>
          </p:nvSpPr>
          <p:spPr>
            <a:xfrm>
              <a:off x="560388" y="1476375"/>
              <a:ext cx="1058862" cy="962025"/>
            </a:xfrm>
            <a:prstGeom prst="flowChartDocumen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sp>
          <p:nvSpPr>
            <p:cNvPr id="92" name="TextBox 27">
              <a:extLst>
                <a:ext uri="{FF2B5EF4-FFF2-40B4-BE49-F238E27FC236}">
                  <a16:creationId xmlns:a16="http://schemas.microsoft.com/office/drawing/2014/main" id="{CD08B25B-F472-5B48-988F-2E93687607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388" y="1600200"/>
              <a:ext cx="105886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600" b="1" dirty="0"/>
                <a:t>Project </a:t>
              </a:r>
              <a:r>
                <a:rPr lang="en-US" altLang="en-US" sz="1600" b="1" dirty="0" smtClean="0"/>
                <a:t>Updates</a:t>
              </a:r>
            </a:p>
            <a:p>
              <a:pPr algn="ctr"/>
              <a:r>
                <a:rPr lang="en-US" altLang="en-US" sz="1000" b="1" dirty="0" smtClean="0">
                  <a:solidFill>
                    <a:srgbClr val="FF0000"/>
                  </a:solidFill>
                </a:rPr>
                <a:t>Quarterly</a:t>
              </a:r>
              <a:endParaRPr lang="en-US" altLang="en-US" sz="1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3" name="Group 28">
            <a:extLst>
              <a:ext uri="{FF2B5EF4-FFF2-40B4-BE49-F238E27FC236}">
                <a16:creationId xmlns:a16="http://schemas.microsoft.com/office/drawing/2014/main" id="{1137D189-4465-E448-889D-917527645035}"/>
              </a:ext>
            </a:extLst>
          </p:cNvPr>
          <p:cNvGrpSpPr>
            <a:grpSpLocks/>
          </p:cNvGrpSpPr>
          <p:nvPr/>
        </p:nvGrpSpPr>
        <p:grpSpPr bwMode="auto">
          <a:xfrm>
            <a:off x="9240148" y="5212286"/>
            <a:ext cx="1058862" cy="962025"/>
            <a:chOff x="560388" y="1476375"/>
            <a:chExt cx="1058862" cy="962025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94" name="Flowchart: Document 29">
              <a:extLst>
                <a:ext uri="{FF2B5EF4-FFF2-40B4-BE49-F238E27FC236}">
                  <a16:creationId xmlns:a16="http://schemas.microsoft.com/office/drawing/2014/main" id="{C458A142-C467-8247-8936-3C27012B1085}"/>
                </a:ext>
              </a:extLst>
            </p:cNvPr>
            <p:cNvSpPr/>
            <p:nvPr/>
          </p:nvSpPr>
          <p:spPr>
            <a:xfrm>
              <a:off x="560388" y="1476375"/>
              <a:ext cx="1058862" cy="962025"/>
            </a:xfrm>
            <a:prstGeom prst="flowChartDocumen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sp>
          <p:nvSpPr>
            <p:cNvPr id="95" name="TextBox 30">
              <a:extLst>
                <a:ext uri="{FF2B5EF4-FFF2-40B4-BE49-F238E27FC236}">
                  <a16:creationId xmlns:a16="http://schemas.microsoft.com/office/drawing/2014/main" id="{1701EEE3-E415-EB44-A9E4-513ADCAD5B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388" y="1600200"/>
              <a:ext cx="1058862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400" b="1" dirty="0"/>
                <a:t>Strat Plan Status</a:t>
              </a:r>
            </a:p>
            <a:p>
              <a:pPr algn="ctr"/>
              <a:r>
                <a:rPr lang="en-US" altLang="en-US" sz="1200" b="1" dirty="0">
                  <a:solidFill>
                    <a:srgbClr val="FF0000"/>
                  </a:solidFill>
                </a:rPr>
                <a:t>June</a:t>
              </a:r>
            </a:p>
          </p:txBody>
        </p:sp>
      </p:grpSp>
      <p:grpSp>
        <p:nvGrpSpPr>
          <p:cNvPr id="96" name="Group 31">
            <a:extLst>
              <a:ext uri="{FF2B5EF4-FFF2-40B4-BE49-F238E27FC236}">
                <a16:creationId xmlns:a16="http://schemas.microsoft.com/office/drawing/2014/main" id="{3B565976-A3CF-4947-9BE6-17BA6FB4EA8D}"/>
              </a:ext>
            </a:extLst>
          </p:cNvPr>
          <p:cNvGrpSpPr>
            <a:grpSpLocks/>
          </p:cNvGrpSpPr>
          <p:nvPr/>
        </p:nvGrpSpPr>
        <p:grpSpPr bwMode="auto">
          <a:xfrm>
            <a:off x="3098461" y="4174050"/>
            <a:ext cx="1171224" cy="1153432"/>
            <a:chOff x="560388" y="1476375"/>
            <a:chExt cx="1058862" cy="962025"/>
          </a:xfrm>
          <a:solidFill>
            <a:srgbClr val="92D050"/>
          </a:solidFill>
        </p:grpSpPr>
        <p:sp>
          <p:nvSpPr>
            <p:cNvPr id="97" name="Flowchart: Document 32">
              <a:extLst>
                <a:ext uri="{FF2B5EF4-FFF2-40B4-BE49-F238E27FC236}">
                  <a16:creationId xmlns:a16="http://schemas.microsoft.com/office/drawing/2014/main" id="{BCBA33D4-8DA8-214D-A767-CD8F23E73281}"/>
                </a:ext>
              </a:extLst>
            </p:cNvPr>
            <p:cNvSpPr/>
            <p:nvPr/>
          </p:nvSpPr>
          <p:spPr>
            <a:xfrm>
              <a:off x="560388" y="1476375"/>
              <a:ext cx="1058862" cy="962025"/>
            </a:xfrm>
            <a:prstGeom prst="flowChartDocumen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sp>
          <p:nvSpPr>
            <p:cNvPr id="98" name="TextBox 33">
              <a:extLst>
                <a:ext uri="{FF2B5EF4-FFF2-40B4-BE49-F238E27FC236}">
                  <a16:creationId xmlns:a16="http://schemas.microsoft.com/office/drawing/2014/main" id="{B65B996A-DFB2-CD47-8690-5037722237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388" y="1543050"/>
              <a:ext cx="1058862" cy="50056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100" b="1" dirty="0"/>
                <a:t>National Benchmarks</a:t>
              </a:r>
            </a:p>
            <a:p>
              <a:pPr algn="ctr"/>
              <a:r>
                <a:rPr lang="en-US" altLang="en-US" sz="1100" b="1" dirty="0" smtClean="0">
                  <a:solidFill>
                    <a:srgbClr val="FF0000"/>
                  </a:solidFill>
                </a:rPr>
                <a:t>November</a:t>
              </a:r>
              <a:endParaRPr lang="en-US" altLang="en-US" sz="11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9" name="Group 34">
            <a:extLst>
              <a:ext uri="{FF2B5EF4-FFF2-40B4-BE49-F238E27FC236}">
                <a16:creationId xmlns:a16="http://schemas.microsoft.com/office/drawing/2014/main" id="{7C9F9B47-907C-E64B-96EA-0DCC87F0725E}"/>
              </a:ext>
            </a:extLst>
          </p:cNvPr>
          <p:cNvGrpSpPr>
            <a:grpSpLocks/>
          </p:cNvGrpSpPr>
          <p:nvPr/>
        </p:nvGrpSpPr>
        <p:grpSpPr bwMode="auto">
          <a:xfrm>
            <a:off x="4113949" y="4779474"/>
            <a:ext cx="1233965" cy="962025"/>
            <a:chOff x="491807" y="1476375"/>
            <a:chExt cx="1233964" cy="962025"/>
          </a:xfrm>
          <a:solidFill>
            <a:srgbClr val="92D050"/>
          </a:solidFill>
        </p:grpSpPr>
        <p:sp>
          <p:nvSpPr>
            <p:cNvPr id="100" name="Flowchart: Document 35">
              <a:extLst>
                <a:ext uri="{FF2B5EF4-FFF2-40B4-BE49-F238E27FC236}">
                  <a16:creationId xmlns:a16="http://schemas.microsoft.com/office/drawing/2014/main" id="{0026C850-44E1-BF42-9D6B-50F80AADD437}"/>
                </a:ext>
              </a:extLst>
            </p:cNvPr>
            <p:cNvSpPr/>
            <p:nvPr/>
          </p:nvSpPr>
          <p:spPr>
            <a:xfrm>
              <a:off x="560388" y="1476375"/>
              <a:ext cx="1058862" cy="962025"/>
            </a:xfrm>
            <a:prstGeom prst="flowChartDocumen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sp>
          <p:nvSpPr>
            <p:cNvPr id="101" name="TextBox 36">
              <a:extLst>
                <a:ext uri="{FF2B5EF4-FFF2-40B4-BE49-F238E27FC236}">
                  <a16:creationId xmlns:a16="http://schemas.microsoft.com/office/drawing/2014/main" id="{85AA40AC-804C-374A-ADDA-73D54C57A0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807" y="1600200"/>
              <a:ext cx="1233964" cy="43088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100" b="1" dirty="0"/>
                <a:t>Annual Report</a:t>
              </a:r>
            </a:p>
            <a:p>
              <a:pPr algn="ctr"/>
              <a:r>
                <a:rPr lang="en-US" altLang="en-US" sz="1100" b="1" dirty="0">
                  <a:solidFill>
                    <a:srgbClr val="FF0000"/>
                  </a:solidFill>
                </a:rPr>
                <a:t>May</a:t>
              </a:r>
            </a:p>
          </p:txBody>
        </p:sp>
      </p:grpSp>
      <p:grpSp>
        <p:nvGrpSpPr>
          <p:cNvPr id="102" name="Group 19">
            <a:extLst>
              <a:ext uri="{FF2B5EF4-FFF2-40B4-BE49-F238E27FC236}">
                <a16:creationId xmlns:a16="http://schemas.microsoft.com/office/drawing/2014/main" id="{34850A1B-BAC8-D746-B441-AA188374C81A}"/>
              </a:ext>
            </a:extLst>
          </p:cNvPr>
          <p:cNvGrpSpPr>
            <a:grpSpLocks/>
          </p:cNvGrpSpPr>
          <p:nvPr/>
        </p:nvGrpSpPr>
        <p:grpSpPr bwMode="auto">
          <a:xfrm>
            <a:off x="3107635" y="1620409"/>
            <a:ext cx="719138" cy="714740"/>
            <a:chOff x="805612" y="1584361"/>
            <a:chExt cx="1058862" cy="105129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03" name="Flowchart: Document 20">
              <a:extLst>
                <a:ext uri="{FF2B5EF4-FFF2-40B4-BE49-F238E27FC236}">
                  <a16:creationId xmlns:a16="http://schemas.microsoft.com/office/drawing/2014/main" id="{99D3C62E-3DD2-3B48-BBF3-F6F5206AE793}"/>
                </a:ext>
              </a:extLst>
            </p:cNvPr>
            <p:cNvSpPr/>
            <p:nvPr/>
          </p:nvSpPr>
          <p:spPr>
            <a:xfrm>
              <a:off x="805612" y="1584361"/>
              <a:ext cx="1058862" cy="1051292"/>
            </a:xfrm>
            <a:prstGeom prst="flowChartDocumen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sp>
          <p:nvSpPr>
            <p:cNvPr id="104" name="TextBox 21">
              <a:extLst>
                <a:ext uri="{FF2B5EF4-FFF2-40B4-BE49-F238E27FC236}">
                  <a16:creationId xmlns:a16="http://schemas.microsoft.com/office/drawing/2014/main" id="{7A4FA7CF-D7A8-3D4D-AC27-166F884557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5612" y="1798232"/>
              <a:ext cx="1058862" cy="384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100" b="1" dirty="0"/>
                <a:t>LRFP</a:t>
              </a:r>
            </a:p>
          </p:txBody>
        </p:sp>
      </p:grpSp>
      <p:grpSp>
        <p:nvGrpSpPr>
          <p:cNvPr id="105" name="Group 19">
            <a:extLst>
              <a:ext uri="{FF2B5EF4-FFF2-40B4-BE49-F238E27FC236}">
                <a16:creationId xmlns:a16="http://schemas.microsoft.com/office/drawing/2014/main" id="{8AB39982-3E67-9A46-BB43-64968FD3A56F}"/>
              </a:ext>
            </a:extLst>
          </p:cNvPr>
          <p:cNvGrpSpPr>
            <a:grpSpLocks/>
          </p:cNvGrpSpPr>
          <p:nvPr/>
        </p:nvGrpSpPr>
        <p:grpSpPr bwMode="auto">
          <a:xfrm>
            <a:off x="3663261" y="2178573"/>
            <a:ext cx="731838" cy="654050"/>
            <a:chOff x="805612" y="1550737"/>
            <a:chExt cx="1077774" cy="962025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06" name="Flowchart: Document 20">
              <a:extLst>
                <a:ext uri="{FF2B5EF4-FFF2-40B4-BE49-F238E27FC236}">
                  <a16:creationId xmlns:a16="http://schemas.microsoft.com/office/drawing/2014/main" id="{297F90FA-3C82-724C-A1E4-7A5B107257B8}"/>
                </a:ext>
              </a:extLst>
            </p:cNvPr>
            <p:cNvSpPr/>
            <p:nvPr/>
          </p:nvSpPr>
          <p:spPr>
            <a:xfrm>
              <a:off x="805612" y="1550737"/>
              <a:ext cx="1059071" cy="962025"/>
            </a:xfrm>
            <a:prstGeom prst="flowChartDocumen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sp>
          <p:nvSpPr>
            <p:cNvPr id="107" name="TextBox 21">
              <a:extLst>
                <a:ext uri="{FF2B5EF4-FFF2-40B4-BE49-F238E27FC236}">
                  <a16:creationId xmlns:a16="http://schemas.microsoft.com/office/drawing/2014/main" id="{007C2AA0-DD6B-734C-BD69-7C7EF089E0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4524" y="1640677"/>
              <a:ext cx="1058862" cy="633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100" b="1" dirty="0"/>
                <a:t>Official Plan</a:t>
              </a:r>
            </a:p>
          </p:txBody>
        </p:sp>
      </p:grpSp>
      <p:grpSp>
        <p:nvGrpSpPr>
          <p:cNvPr id="108" name="Group 19">
            <a:extLst>
              <a:ext uri="{FF2B5EF4-FFF2-40B4-BE49-F238E27FC236}">
                <a16:creationId xmlns:a16="http://schemas.microsoft.com/office/drawing/2014/main" id="{53B9BBA5-9E0F-0D42-A179-38A35C0A7DA5}"/>
              </a:ext>
            </a:extLst>
          </p:cNvPr>
          <p:cNvGrpSpPr>
            <a:grpSpLocks/>
          </p:cNvGrpSpPr>
          <p:nvPr/>
        </p:nvGrpSpPr>
        <p:grpSpPr bwMode="auto">
          <a:xfrm>
            <a:off x="3098461" y="2714333"/>
            <a:ext cx="849632" cy="822348"/>
            <a:chOff x="805712" y="1550103"/>
            <a:chExt cx="1058762" cy="962659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09" name="Flowchart: Document 20">
              <a:extLst>
                <a:ext uri="{FF2B5EF4-FFF2-40B4-BE49-F238E27FC236}">
                  <a16:creationId xmlns:a16="http://schemas.microsoft.com/office/drawing/2014/main" id="{96403B57-5874-FE46-8784-64A5A7EFB139}"/>
                </a:ext>
              </a:extLst>
            </p:cNvPr>
            <p:cNvSpPr/>
            <p:nvPr/>
          </p:nvSpPr>
          <p:spPr>
            <a:xfrm>
              <a:off x="805712" y="1550103"/>
              <a:ext cx="1058762" cy="962659"/>
            </a:xfrm>
            <a:prstGeom prst="flowChartDocumen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sp>
          <p:nvSpPr>
            <p:cNvPr id="110" name="TextBox 21">
              <a:extLst>
                <a:ext uri="{FF2B5EF4-FFF2-40B4-BE49-F238E27FC236}">
                  <a16:creationId xmlns:a16="http://schemas.microsoft.com/office/drawing/2014/main" id="{B3EBA635-DCB3-104A-920A-3CBA1A03ED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5849" y="1561940"/>
              <a:ext cx="942638" cy="70256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100" b="1" dirty="0"/>
                <a:t>Other Master Plans</a:t>
              </a:r>
            </a:p>
          </p:txBody>
        </p:sp>
      </p:grpSp>
      <p:grpSp>
        <p:nvGrpSpPr>
          <p:cNvPr id="111" name="Group 34">
            <a:extLst>
              <a:ext uri="{FF2B5EF4-FFF2-40B4-BE49-F238E27FC236}">
                <a16:creationId xmlns:a16="http://schemas.microsoft.com/office/drawing/2014/main" id="{632E52D8-54A0-3949-8F9B-07A5119BFDE9}"/>
              </a:ext>
            </a:extLst>
          </p:cNvPr>
          <p:cNvGrpSpPr>
            <a:grpSpLocks/>
          </p:cNvGrpSpPr>
          <p:nvPr/>
        </p:nvGrpSpPr>
        <p:grpSpPr bwMode="auto">
          <a:xfrm>
            <a:off x="3352499" y="5351956"/>
            <a:ext cx="1225481" cy="1148765"/>
            <a:chOff x="560388" y="1476375"/>
            <a:chExt cx="1089343" cy="1020444"/>
          </a:xfrm>
          <a:noFill/>
        </p:grpSpPr>
        <p:sp>
          <p:nvSpPr>
            <p:cNvPr id="112" name="Flowchart: Document 35">
              <a:extLst>
                <a:ext uri="{FF2B5EF4-FFF2-40B4-BE49-F238E27FC236}">
                  <a16:creationId xmlns:a16="http://schemas.microsoft.com/office/drawing/2014/main" id="{05AB264A-6F50-F84F-83DC-85543C6EDE0F}"/>
                </a:ext>
              </a:extLst>
            </p:cNvPr>
            <p:cNvSpPr/>
            <p:nvPr/>
          </p:nvSpPr>
          <p:spPr>
            <a:xfrm>
              <a:off x="560388" y="1476375"/>
              <a:ext cx="1058862" cy="962025"/>
            </a:xfrm>
            <a:prstGeom prst="flowChartDocumen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sp>
          <p:nvSpPr>
            <p:cNvPr id="113" name="TextBox 36">
              <a:extLst>
                <a:ext uri="{FF2B5EF4-FFF2-40B4-BE49-F238E27FC236}">
                  <a16:creationId xmlns:a16="http://schemas.microsoft.com/office/drawing/2014/main" id="{3CC44847-F23F-024A-BA8F-900904D44D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389" y="1512590"/>
              <a:ext cx="1089342" cy="984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100" b="1" dirty="0"/>
                <a:t>Dashboards/</a:t>
              </a:r>
            </a:p>
            <a:p>
              <a:pPr algn="ctr"/>
              <a:r>
                <a:rPr lang="en-US" altLang="en-US" sz="1100" b="1" dirty="0"/>
                <a:t>Scorecards</a:t>
              </a:r>
            </a:p>
            <a:p>
              <a:pPr algn="ctr"/>
              <a:r>
                <a:rPr lang="en-US" altLang="en-US" sz="1100" b="1" dirty="0">
                  <a:solidFill>
                    <a:srgbClr val="FF0000"/>
                  </a:solidFill>
                </a:rPr>
                <a:t>Quarterly (Jan, April, July, October)</a:t>
              </a:r>
            </a:p>
            <a:p>
              <a:pPr algn="ctr"/>
              <a:endParaRPr lang="en-US" altLang="en-US" sz="1100" b="1" dirty="0"/>
            </a:p>
          </p:txBody>
        </p:sp>
      </p:grpSp>
      <p:grpSp>
        <p:nvGrpSpPr>
          <p:cNvPr id="114" name="Group 19">
            <a:extLst>
              <a:ext uri="{FF2B5EF4-FFF2-40B4-BE49-F238E27FC236}">
                <a16:creationId xmlns:a16="http://schemas.microsoft.com/office/drawing/2014/main" id="{612ED7D3-9B73-7D40-8AAA-D6C6E1E1B328}"/>
              </a:ext>
            </a:extLst>
          </p:cNvPr>
          <p:cNvGrpSpPr>
            <a:grpSpLocks/>
          </p:cNvGrpSpPr>
          <p:nvPr/>
        </p:nvGrpSpPr>
        <p:grpSpPr bwMode="auto">
          <a:xfrm>
            <a:off x="4727031" y="5536086"/>
            <a:ext cx="719138" cy="714740"/>
            <a:chOff x="805612" y="1584361"/>
            <a:chExt cx="1058862" cy="1051292"/>
          </a:xfrm>
          <a:solidFill>
            <a:srgbClr val="92D050"/>
          </a:solidFill>
        </p:grpSpPr>
        <p:sp>
          <p:nvSpPr>
            <p:cNvPr id="115" name="Flowchart: Document 20">
              <a:extLst>
                <a:ext uri="{FF2B5EF4-FFF2-40B4-BE49-F238E27FC236}">
                  <a16:creationId xmlns:a16="http://schemas.microsoft.com/office/drawing/2014/main" id="{7B171136-791C-144B-B3E3-980329025982}"/>
                </a:ext>
              </a:extLst>
            </p:cNvPr>
            <p:cNvSpPr/>
            <p:nvPr/>
          </p:nvSpPr>
          <p:spPr>
            <a:xfrm>
              <a:off x="805612" y="1584361"/>
              <a:ext cx="1058862" cy="1051292"/>
            </a:xfrm>
            <a:prstGeom prst="flowChartDocumen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sp>
          <p:nvSpPr>
            <p:cNvPr id="116" name="TextBox 21">
              <a:extLst>
                <a:ext uri="{FF2B5EF4-FFF2-40B4-BE49-F238E27FC236}">
                  <a16:creationId xmlns:a16="http://schemas.microsoft.com/office/drawing/2014/main" id="{0861D10B-3EFE-484E-8EB6-CCC6ABAFAB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5612" y="1663735"/>
              <a:ext cx="1058862" cy="88276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100" b="1" dirty="0"/>
                <a:t>LRFP Update</a:t>
              </a:r>
            </a:p>
            <a:p>
              <a:pPr algn="ctr"/>
              <a:r>
                <a:rPr lang="en-US" altLang="en-US" sz="1100" b="1" dirty="0">
                  <a:solidFill>
                    <a:srgbClr val="FF0000"/>
                  </a:solidFill>
                </a:rPr>
                <a:t>May</a:t>
              </a:r>
            </a:p>
          </p:txBody>
        </p:sp>
      </p:grpSp>
      <p:grpSp>
        <p:nvGrpSpPr>
          <p:cNvPr id="117" name="Group 19">
            <a:extLst>
              <a:ext uri="{FF2B5EF4-FFF2-40B4-BE49-F238E27FC236}">
                <a16:creationId xmlns:a16="http://schemas.microsoft.com/office/drawing/2014/main" id="{9D2981E2-26A3-1748-AE88-6E6A3C0DAFE6}"/>
              </a:ext>
            </a:extLst>
          </p:cNvPr>
          <p:cNvGrpSpPr>
            <a:grpSpLocks/>
          </p:cNvGrpSpPr>
          <p:nvPr/>
        </p:nvGrpSpPr>
        <p:grpSpPr bwMode="auto">
          <a:xfrm>
            <a:off x="4371362" y="4120086"/>
            <a:ext cx="719138" cy="714740"/>
            <a:chOff x="805612" y="1584361"/>
            <a:chExt cx="1058862" cy="1051292"/>
          </a:xfrm>
          <a:solidFill>
            <a:srgbClr val="92D050"/>
          </a:solidFill>
        </p:grpSpPr>
        <p:sp>
          <p:nvSpPr>
            <p:cNvPr id="118" name="Flowchart: Document 20">
              <a:extLst>
                <a:ext uri="{FF2B5EF4-FFF2-40B4-BE49-F238E27FC236}">
                  <a16:creationId xmlns:a16="http://schemas.microsoft.com/office/drawing/2014/main" id="{931E3E0E-F883-4145-AB72-68B723743D0A}"/>
                </a:ext>
              </a:extLst>
            </p:cNvPr>
            <p:cNvSpPr/>
            <p:nvPr/>
          </p:nvSpPr>
          <p:spPr>
            <a:xfrm>
              <a:off x="805612" y="1584361"/>
              <a:ext cx="1058862" cy="1051292"/>
            </a:xfrm>
            <a:prstGeom prst="flowChartDocumen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sp>
          <p:nvSpPr>
            <p:cNvPr id="119" name="TextBox 21">
              <a:extLst>
                <a:ext uri="{FF2B5EF4-FFF2-40B4-BE49-F238E27FC236}">
                  <a16:creationId xmlns:a16="http://schemas.microsoft.com/office/drawing/2014/main" id="{B4151C60-CFDF-F14D-9AFC-659E4CD777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5612" y="1663735"/>
              <a:ext cx="1058862" cy="88276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100" b="1" dirty="0"/>
                <a:t>State of Assets</a:t>
              </a:r>
            </a:p>
            <a:p>
              <a:pPr algn="ctr"/>
              <a:r>
                <a:rPr lang="en-US" altLang="en-US" sz="1100" b="1" dirty="0">
                  <a:solidFill>
                    <a:srgbClr val="FF0000"/>
                  </a:solidFill>
                </a:rPr>
                <a:t>Sept</a:t>
              </a:r>
            </a:p>
          </p:txBody>
        </p:sp>
      </p:grpSp>
      <p:grpSp>
        <p:nvGrpSpPr>
          <p:cNvPr id="120" name="Group 25">
            <a:extLst>
              <a:ext uri="{FF2B5EF4-FFF2-40B4-BE49-F238E27FC236}">
                <a16:creationId xmlns:a16="http://schemas.microsoft.com/office/drawing/2014/main" id="{CBCA645B-4D90-3947-81A4-A4049FAED142}"/>
              </a:ext>
            </a:extLst>
          </p:cNvPr>
          <p:cNvGrpSpPr>
            <a:grpSpLocks/>
          </p:cNvGrpSpPr>
          <p:nvPr/>
        </p:nvGrpSpPr>
        <p:grpSpPr bwMode="auto">
          <a:xfrm>
            <a:off x="10402198" y="1415605"/>
            <a:ext cx="1058863" cy="962025"/>
            <a:chOff x="560388" y="1476375"/>
            <a:chExt cx="1058862" cy="962025"/>
          </a:xfrm>
          <a:solidFill>
            <a:srgbClr val="00B0F0"/>
          </a:solidFill>
        </p:grpSpPr>
        <p:sp>
          <p:nvSpPr>
            <p:cNvPr id="121" name="Flowchart: Document 26">
              <a:extLst>
                <a:ext uri="{FF2B5EF4-FFF2-40B4-BE49-F238E27FC236}">
                  <a16:creationId xmlns:a16="http://schemas.microsoft.com/office/drawing/2014/main" id="{99975699-3605-F041-9A61-D873A8999563}"/>
                </a:ext>
              </a:extLst>
            </p:cNvPr>
            <p:cNvSpPr/>
            <p:nvPr/>
          </p:nvSpPr>
          <p:spPr>
            <a:xfrm>
              <a:off x="560388" y="1476375"/>
              <a:ext cx="1058862" cy="962025"/>
            </a:xfrm>
            <a:prstGeom prst="flowChartDocumen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sp>
          <p:nvSpPr>
            <p:cNvPr id="122" name="TextBox 27">
              <a:extLst>
                <a:ext uri="{FF2B5EF4-FFF2-40B4-BE49-F238E27FC236}">
                  <a16:creationId xmlns:a16="http://schemas.microsoft.com/office/drawing/2014/main" id="{B03E54CE-804C-0441-904A-7D1C7E3AD8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388" y="1600200"/>
              <a:ext cx="1058862" cy="615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b="1" dirty="0"/>
                <a:t>PP&amp;D</a:t>
              </a:r>
            </a:p>
            <a:p>
              <a:pPr algn="ctr"/>
              <a:r>
                <a:rPr lang="en-US" altLang="en-US" sz="1600" b="1" dirty="0">
                  <a:solidFill>
                    <a:srgbClr val="FF0000"/>
                  </a:solidFill>
                </a:rPr>
                <a:t>Jan-Feb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9200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D5D4D7-2B45-2345-9367-624E91444BE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499393" y="-25686"/>
            <a:ext cx="12335777" cy="6929919"/>
          </a:xfrm>
          <a:prstGeom prst="rect">
            <a:avLst/>
          </a:prstGeom>
        </p:spPr>
      </p:pic>
      <p:sp>
        <p:nvSpPr>
          <p:cNvPr id="22530" name="Title 1">
            <a:extLst>
              <a:ext uri="{FF2B5EF4-FFF2-40B4-BE49-F238E27FC236}">
                <a16:creationId xmlns:a16="http://schemas.microsoft.com/office/drawing/2014/main" id="{5BF838E7-24A1-4929-9773-9609C29CB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3091" y="649356"/>
            <a:ext cx="8596668" cy="1082040"/>
          </a:xfrm>
        </p:spPr>
        <p:txBody>
          <a:bodyPr>
            <a:normAutofit/>
          </a:bodyPr>
          <a:lstStyle/>
          <a:p>
            <a:r>
              <a:rPr lang="en-US" altLang="en-US" sz="4000" b="1" dirty="0"/>
              <a:t>Budget Pressures</a:t>
            </a:r>
            <a:endParaRPr lang="en-CA" altLang="en-US" sz="4000" b="1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50B0FD-7591-A544-B908-DBEE024D3904}"/>
              </a:ext>
            </a:extLst>
          </p:cNvPr>
          <p:cNvGrpSpPr/>
          <p:nvPr/>
        </p:nvGrpSpPr>
        <p:grpSpPr>
          <a:xfrm>
            <a:off x="3930811" y="2116936"/>
            <a:ext cx="1450428" cy="1450428"/>
            <a:chOff x="6568907" y="-397254"/>
            <a:chExt cx="1450428" cy="145042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E99F7B9-E041-9E46-AA8F-E15090D26C1D}"/>
                </a:ext>
              </a:extLst>
            </p:cNvPr>
            <p:cNvSpPr/>
            <p:nvPr/>
          </p:nvSpPr>
          <p:spPr>
            <a:xfrm>
              <a:off x="6568907" y="-397254"/>
              <a:ext cx="1450428" cy="1450428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46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06EEF0F-7E3F-B549-8EDB-8B42D50D12E0}"/>
                </a:ext>
              </a:extLst>
            </p:cNvPr>
            <p:cNvSpPr txBox="1"/>
            <p:nvPr/>
          </p:nvSpPr>
          <p:spPr>
            <a:xfrm>
              <a:off x="6619228" y="-54300"/>
              <a:ext cx="134978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Provincial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funding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changes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099FDF5-BDA9-E34C-8759-1B209CF387BA}"/>
              </a:ext>
            </a:extLst>
          </p:cNvPr>
          <p:cNvGrpSpPr/>
          <p:nvPr/>
        </p:nvGrpSpPr>
        <p:grpSpPr>
          <a:xfrm>
            <a:off x="5537198" y="2120297"/>
            <a:ext cx="1593905" cy="1450428"/>
            <a:chOff x="4728702" y="2120297"/>
            <a:chExt cx="1593905" cy="145042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55E6C88-1F89-CA43-B701-2E57D91EBB39}"/>
                </a:ext>
              </a:extLst>
            </p:cNvPr>
            <p:cNvSpPr/>
            <p:nvPr/>
          </p:nvSpPr>
          <p:spPr>
            <a:xfrm>
              <a:off x="4800441" y="2120297"/>
              <a:ext cx="1450428" cy="145042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3EBCD8E-EF85-E242-A801-57A6F3784499}"/>
                </a:ext>
              </a:extLst>
            </p:cNvPr>
            <p:cNvSpPr txBox="1"/>
            <p:nvPr/>
          </p:nvSpPr>
          <p:spPr>
            <a:xfrm>
              <a:off x="4728702" y="2259044"/>
              <a:ext cx="159390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Roads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maintenance 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and winter 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control 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pressures 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FC85FF3-9AB0-D946-963F-C374BED4A5E4}"/>
              </a:ext>
            </a:extLst>
          </p:cNvPr>
          <p:cNvGrpSpPr/>
          <p:nvPr/>
        </p:nvGrpSpPr>
        <p:grpSpPr>
          <a:xfrm>
            <a:off x="7206569" y="3903612"/>
            <a:ext cx="1593905" cy="1450428"/>
            <a:chOff x="4728702" y="3917566"/>
            <a:chExt cx="1593905" cy="1450428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12675B0-58CA-A24F-87EB-6B284C8B4D3B}"/>
                </a:ext>
              </a:extLst>
            </p:cNvPr>
            <p:cNvSpPr/>
            <p:nvPr/>
          </p:nvSpPr>
          <p:spPr>
            <a:xfrm>
              <a:off x="4800441" y="3917566"/>
              <a:ext cx="1450428" cy="1450428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7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774B17C-FD67-384A-9A51-F16242C27D68}"/>
                </a:ext>
              </a:extLst>
            </p:cNvPr>
            <p:cNvSpPr txBox="1"/>
            <p:nvPr/>
          </p:nvSpPr>
          <p:spPr>
            <a:xfrm>
              <a:off x="4728702" y="4348922"/>
              <a:ext cx="15939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Asset</a:t>
              </a:r>
              <a:br>
                <a:rPr lang="en-US" sz="1400" dirty="0">
                  <a:latin typeface="+mj-lt"/>
                </a:rPr>
              </a:br>
              <a:r>
                <a:rPr lang="en-US" sz="1400" dirty="0" smtClean="0">
                  <a:latin typeface="+mj-lt"/>
                </a:rPr>
                <a:t>condition</a:t>
              </a:r>
              <a:endParaRPr lang="en-US" sz="1600" dirty="0">
                <a:latin typeface="+mj-lt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62896C2-FA7C-4741-BFFC-7984153060F5}"/>
              </a:ext>
            </a:extLst>
          </p:cNvPr>
          <p:cNvGrpSpPr/>
          <p:nvPr/>
        </p:nvGrpSpPr>
        <p:grpSpPr>
          <a:xfrm>
            <a:off x="8893446" y="3902057"/>
            <a:ext cx="1593905" cy="1450428"/>
            <a:chOff x="6731652" y="3912650"/>
            <a:chExt cx="1593905" cy="145042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E4D11EF-B3A8-BA48-93AD-E6E099631463}"/>
                </a:ext>
              </a:extLst>
            </p:cNvPr>
            <p:cNvSpPr/>
            <p:nvPr/>
          </p:nvSpPr>
          <p:spPr>
            <a:xfrm>
              <a:off x="6788499" y="3912650"/>
              <a:ext cx="1450428" cy="1450428"/>
            </a:xfrm>
            <a:prstGeom prst="rect">
              <a:avLst/>
            </a:prstGeom>
            <a:solidFill>
              <a:schemeClr val="accent5">
                <a:lumMod val="20000"/>
                <a:lumOff val="80000"/>
                <a:alpha val="34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4151779-D242-244A-B5D8-46C64EE2604C}"/>
                </a:ext>
              </a:extLst>
            </p:cNvPr>
            <p:cNvSpPr txBox="1"/>
            <p:nvPr/>
          </p:nvSpPr>
          <p:spPr>
            <a:xfrm>
              <a:off x="6731652" y="4376166"/>
              <a:ext cx="15939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Assessment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Growth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4B882DC-E0D3-3D4E-9C3D-C412B6BCE03D}"/>
              </a:ext>
            </a:extLst>
          </p:cNvPr>
          <p:cNvGrpSpPr/>
          <p:nvPr/>
        </p:nvGrpSpPr>
        <p:grpSpPr>
          <a:xfrm>
            <a:off x="7287061" y="2122671"/>
            <a:ext cx="1450428" cy="1450428"/>
            <a:chOff x="5927865" y="-380825"/>
            <a:chExt cx="1450428" cy="145042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D63B4AF-5E21-E34B-A3B7-3A03F481448A}"/>
                </a:ext>
              </a:extLst>
            </p:cNvPr>
            <p:cNvSpPr/>
            <p:nvPr/>
          </p:nvSpPr>
          <p:spPr>
            <a:xfrm>
              <a:off x="5927865" y="-380825"/>
              <a:ext cx="1450428" cy="14504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11BB525-981E-9744-94BA-88EF75C52973}"/>
                </a:ext>
              </a:extLst>
            </p:cNvPr>
            <p:cNvSpPr txBox="1"/>
            <p:nvPr/>
          </p:nvSpPr>
          <p:spPr>
            <a:xfrm>
              <a:off x="5978186" y="69008"/>
              <a:ext cx="13497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Contractual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increases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E4D15CD-3B2A-F341-ADAF-163AAA436AD1}"/>
              </a:ext>
            </a:extLst>
          </p:cNvPr>
          <p:cNvGrpSpPr/>
          <p:nvPr/>
        </p:nvGrpSpPr>
        <p:grpSpPr>
          <a:xfrm>
            <a:off x="8965185" y="2116936"/>
            <a:ext cx="1450428" cy="1450428"/>
            <a:chOff x="7427786" y="1872484"/>
            <a:chExt cx="1450428" cy="145042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A2062F6-AD2B-EA46-AD2C-A9B04783A619}"/>
                </a:ext>
              </a:extLst>
            </p:cNvPr>
            <p:cNvSpPr/>
            <p:nvPr/>
          </p:nvSpPr>
          <p:spPr>
            <a:xfrm>
              <a:off x="7427786" y="1872484"/>
              <a:ext cx="1450428" cy="1450428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78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47FB13D-5EFE-114C-A95C-67CA314B4C41}"/>
                </a:ext>
              </a:extLst>
            </p:cNvPr>
            <p:cNvSpPr txBox="1"/>
            <p:nvPr/>
          </p:nvSpPr>
          <p:spPr>
            <a:xfrm>
              <a:off x="7485352" y="2249591"/>
              <a:ext cx="134978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Employee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Benefit and WSIB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changes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5586537-05B6-134C-9778-0DF3C9029147}"/>
              </a:ext>
            </a:extLst>
          </p:cNvPr>
          <p:cNvGrpSpPr/>
          <p:nvPr/>
        </p:nvGrpSpPr>
        <p:grpSpPr>
          <a:xfrm>
            <a:off x="3896510" y="3901969"/>
            <a:ext cx="1450428" cy="1450428"/>
            <a:chOff x="2363761" y="3603577"/>
            <a:chExt cx="1450428" cy="145042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36A7084-2C17-0248-A5D0-AEA9FD1D6789}"/>
                </a:ext>
              </a:extLst>
            </p:cNvPr>
            <p:cNvSpPr/>
            <p:nvPr/>
          </p:nvSpPr>
          <p:spPr>
            <a:xfrm>
              <a:off x="2363761" y="3603577"/>
              <a:ext cx="1450428" cy="1450428"/>
            </a:xfrm>
            <a:prstGeom prst="rect">
              <a:avLst/>
            </a:prstGeom>
            <a:solidFill>
              <a:schemeClr val="accent5">
                <a:alpha val="16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36D8353-7004-F842-A10A-F23BF0C799C1}"/>
                </a:ext>
              </a:extLst>
            </p:cNvPr>
            <p:cNvSpPr txBox="1"/>
            <p:nvPr/>
          </p:nvSpPr>
          <p:spPr>
            <a:xfrm>
              <a:off x="2414082" y="3891669"/>
              <a:ext cx="134978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Utility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cost 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changes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B3ECE73-5279-BF4B-9267-79E9765B6BA7}"/>
              </a:ext>
            </a:extLst>
          </p:cNvPr>
          <p:cNvGrpSpPr/>
          <p:nvPr/>
        </p:nvGrpSpPr>
        <p:grpSpPr>
          <a:xfrm>
            <a:off x="5608937" y="3902057"/>
            <a:ext cx="1450428" cy="1450428"/>
            <a:chOff x="2795694" y="3902057"/>
            <a:chExt cx="1450428" cy="145042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6092D39-F692-DA47-98D4-5D24EA13185A}"/>
                </a:ext>
              </a:extLst>
            </p:cNvPr>
            <p:cNvSpPr/>
            <p:nvPr/>
          </p:nvSpPr>
          <p:spPr>
            <a:xfrm>
              <a:off x="2795694" y="3902057"/>
              <a:ext cx="1450428" cy="1450428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78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907EE20-B5CE-1A44-81D3-9509AAB3B9FE}"/>
                </a:ext>
              </a:extLst>
            </p:cNvPr>
            <p:cNvSpPr txBox="1"/>
            <p:nvPr/>
          </p:nvSpPr>
          <p:spPr>
            <a:xfrm>
              <a:off x="2833434" y="4381584"/>
              <a:ext cx="13723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Service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Partners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32997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F0B69733-C282-45A7-9DBB-122F8427F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5036" y="437317"/>
            <a:ext cx="8025131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Why Is The Budget Increasing?</a:t>
            </a:r>
          </a:p>
        </p:txBody>
      </p:sp>
      <p:grpSp>
        <p:nvGrpSpPr>
          <p:cNvPr id="18435" name="Group 7">
            <a:extLst>
              <a:ext uri="{FF2B5EF4-FFF2-40B4-BE49-F238E27FC236}">
                <a16:creationId xmlns:a16="http://schemas.microsoft.com/office/drawing/2014/main" id="{5430C3BF-6239-43BB-966F-87B27F9AA27F}"/>
              </a:ext>
            </a:extLst>
          </p:cNvPr>
          <p:cNvGrpSpPr>
            <a:grpSpLocks/>
          </p:cNvGrpSpPr>
          <p:nvPr/>
        </p:nvGrpSpPr>
        <p:grpSpPr bwMode="auto">
          <a:xfrm>
            <a:off x="4757116" y="2034500"/>
            <a:ext cx="5810250" cy="3525837"/>
            <a:chOff x="1133475" y="1476375"/>
            <a:chExt cx="5810250" cy="3171825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410FD51C-7627-430E-BD34-A815E41CD245}"/>
                </a:ext>
              </a:extLst>
            </p:cNvPr>
            <p:cNvCxnSpPr/>
            <p:nvPr/>
          </p:nvCxnSpPr>
          <p:spPr>
            <a:xfrm>
              <a:off x="1133475" y="1476375"/>
              <a:ext cx="38100" cy="31718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1B501BF-CDA7-4A81-85D1-F98C63EC02F8}"/>
                </a:ext>
              </a:extLst>
            </p:cNvPr>
            <p:cNvCxnSpPr/>
            <p:nvPr/>
          </p:nvCxnSpPr>
          <p:spPr>
            <a:xfrm>
              <a:off x="1171575" y="4648200"/>
              <a:ext cx="57721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Down Arrow 8">
            <a:extLst>
              <a:ext uri="{FF2B5EF4-FFF2-40B4-BE49-F238E27FC236}">
                <a16:creationId xmlns:a16="http://schemas.microsoft.com/office/drawing/2014/main" id="{5553D58B-11CC-4808-A626-4EE70235A6DF}"/>
              </a:ext>
            </a:extLst>
          </p:cNvPr>
          <p:cNvSpPr/>
          <p:nvPr/>
        </p:nvSpPr>
        <p:spPr>
          <a:xfrm rot="10800000">
            <a:off x="5650879" y="4817386"/>
            <a:ext cx="292100" cy="74295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437" name="TextBox 9">
            <a:extLst>
              <a:ext uri="{FF2B5EF4-FFF2-40B4-BE49-F238E27FC236}">
                <a16:creationId xmlns:a16="http://schemas.microsoft.com/office/drawing/2014/main" id="{DA7A5BD1-BFBA-427A-B2DB-C8F5E75BF8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116" y="5398411"/>
            <a:ext cx="76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r>
              <a:rPr lang="en-US" altLang="en-US" b="1"/>
              <a:t>0.0%</a:t>
            </a:r>
          </a:p>
        </p:txBody>
      </p:sp>
      <p:sp>
        <p:nvSpPr>
          <p:cNvPr id="18438" name="TextBox 10">
            <a:extLst>
              <a:ext uri="{FF2B5EF4-FFF2-40B4-BE49-F238E27FC236}">
                <a16:creationId xmlns:a16="http://schemas.microsoft.com/office/drawing/2014/main" id="{99615F82-A696-41D9-B439-5C47EF560D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116" y="4447500"/>
            <a:ext cx="76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r>
              <a:rPr lang="en-US" altLang="en-US" b="1"/>
              <a:t>1.0%</a:t>
            </a:r>
          </a:p>
        </p:txBody>
      </p:sp>
      <p:sp>
        <p:nvSpPr>
          <p:cNvPr id="18439" name="TextBox 11">
            <a:extLst>
              <a:ext uri="{FF2B5EF4-FFF2-40B4-BE49-F238E27FC236}">
                <a16:creationId xmlns:a16="http://schemas.microsoft.com/office/drawing/2014/main" id="{EAB80B0C-EA30-4E01-B21F-45B3DA5914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116" y="3523575"/>
            <a:ext cx="76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r>
              <a:rPr lang="en-US" altLang="en-US" b="1"/>
              <a:t>2.0%</a:t>
            </a:r>
          </a:p>
        </p:txBody>
      </p:sp>
      <p:sp>
        <p:nvSpPr>
          <p:cNvPr id="18440" name="TextBox 12">
            <a:extLst>
              <a:ext uri="{FF2B5EF4-FFF2-40B4-BE49-F238E27FC236}">
                <a16:creationId xmlns:a16="http://schemas.microsoft.com/office/drawing/2014/main" id="{14451B2A-659A-4C73-A146-870C85FB76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116" y="2634575"/>
            <a:ext cx="76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r>
              <a:rPr lang="en-US" altLang="en-US" b="1"/>
              <a:t>3.0%</a:t>
            </a:r>
          </a:p>
        </p:txBody>
      </p:sp>
      <p:sp>
        <p:nvSpPr>
          <p:cNvPr id="18441" name="TextBox 13">
            <a:extLst>
              <a:ext uri="{FF2B5EF4-FFF2-40B4-BE49-F238E27FC236}">
                <a16:creationId xmlns:a16="http://schemas.microsoft.com/office/drawing/2014/main" id="{5FD270EA-C200-4C08-A91C-639AD1B811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116" y="1883686"/>
            <a:ext cx="76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r>
              <a:rPr lang="en-US" altLang="en-US" b="1"/>
              <a:t>3.5%</a:t>
            </a:r>
          </a:p>
        </p:txBody>
      </p:sp>
      <p:sp>
        <p:nvSpPr>
          <p:cNvPr id="18442" name="TextBox 14">
            <a:extLst>
              <a:ext uri="{FF2B5EF4-FFF2-40B4-BE49-F238E27FC236}">
                <a16:creationId xmlns:a16="http://schemas.microsoft.com/office/drawing/2014/main" id="{0E50BD07-12BB-4BE1-9C34-57ED308140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129" y="4280814"/>
            <a:ext cx="16541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1200" dirty="0"/>
              <a:t>Provincial </a:t>
            </a:r>
            <a:r>
              <a:rPr lang="en-US" altLang="en-US" sz="1200" dirty="0" err="1"/>
              <a:t>govt</a:t>
            </a:r>
            <a:r>
              <a:rPr lang="en-US" altLang="en-US" sz="1200" dirty="0"/>
              <a:t> changes (+0.6%)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7E9CAF4-C809-46B3-BF9F-44EF20C9F343}"/>
              </a:ext>
            </a:extLst>
          </p:cNvPr>
          <p:cNvCxnSpPr/>
          <p:nvPr/>
        </p:nvCxnSpPr>
        <p:spPr>
          <a:xfrm>
            <a:off x="5796928" y="4817386"/>
            <a:ext cx="11826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own Arrow 17">
            <a:extLst>
              <a:ext uri="{FF2B5EF4-FFF2-40B4-BE49-F238E27FC236}">
                <a16:creationId xmlns:a16="http://schemas.microsoft.com/office/drawing/2014/main" id="{6E77996B-ED87-448A-9460-3B41501C4C58}"/>
              </a:ext>
            </a:extLst>
          </p:cNvPr>
          <p:cNvSpPr/>
          <p:nvPr/>
        </p:nvSpPr>
        <p:spPr>
          <a:xfrm rot="10800000">
            <a:off x="6771651" y="3708516"/>
            <a:ext cx="284163" cy="112791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445" name="TextBox 18">
            <a:extLst>
              <a:ext uri="{FF2B5EF4-FFF2-40B4-BE49-F238E27FC236}">
                <a16:creationId xmlns:a16="http://schemas.microsoft.com/office/drawing/2014/main" id="{F10BDC8A-8BBB-4267-A3C9-C30598BA01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0785" y="3244769"/>
            <a:ext cx="15478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1200" dirty="0"/>
              <a:t>Service Partner changes (+1.3%)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03B5C26-A77C-4B10-A2AD-1992D7FAC0B0}"/>
              </a:ext>
            </a:extLst>
          </p:cNvPr>
          <p:cNvCxnSpPr/>
          <p:nvPr/>
        </p:nvCxnSpPr>
        <p:spPr>
          <a:xfrm>
            <a:off x="6944691" y="3708517"/>
            <a:ext cx="11509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Down Arrow 23">
            <a:extLst>
              <a:ext uri="{FF2B5EF4-FFF2-40B4-BE49-F238E27FC236}">
                <a16:creationId xmlns:a16="http://schemas.microsoft.com/office/drawing/2014/main" id="{B527E9BF-1420-4FDA-9CBF-028C22BFBB74}"/>
              </a:ext>
            </a:extLst>
          </p:cNvPr>
          <p:cNvSpPr/>
          <p:nvPr/>
        </p:nvSpPr>
        <p:spPr>
          <a:xfrm rot="10800000">
            <a:off x="8074991" y="2182137"/>
            <a:ext cx="285750" cy="152429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450" name="TextBox 24">
            <a:extLst>
              <a:ext uri="{FF2B5EF4-FFF2-40B4-BE49-F238E27FC236}">
                <a16:creationId xmlns:a16="http://schemas.microsoft.com/office/drawing/2014/main" id="{F8119D10-CFD2-4FBA-8983-E9F447D673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0742" y="2068631"/>
            <a:ext cx="15478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1200" dirty="0"/>
              <a:t>Municipal Services (+1.6%)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408AF5-4F9A-FF46-A225-67CBAB5B574E}"/>
              </a:ext>
            </a:extLst>
          </p:cNvPr>
          <p:cNvSpPr/>
          <p:nvPr/>
        </p:nvSpPr>
        <p:spPr>
          <a:xfrm>
            <a:off x="8890164" y="3686983"/>
            <a:ext cx="2617076" cy="261707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60937D-C965-C04C-BF34-D54DF3193A69}"/>
              </a:ext>
            </a:extLst>
          </p:cNvPr>
          <p:cNvSpPr txBox="1"/>
          <p:nvPr/>
        </p:nvSpPr>
        <p:spPr>
          <a:xfrm>
            <a:off x="8984667" y="4219365"/>
            <a:ext cx="24998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2000" dirty="0">
                <a:latin typeface="+mj-lt"/>
              </a:rPr>
              <a:t>The increase </a:t>
            </a:r>
          </a:p>
          <a:p>
            <a:pPr algn="ctr"/>
            <a:r>
              <a:rPr lang="en-US" altLang="en-US" sz="2000" dirty="0">
                <a:latin typeface="+mj-lt"/>
              </a:rPr>
              <a:t>is approximately </a:t>
            </a:r>
          </a:p>
          <a:p>
            <a:pPr algn="ctr"/>
            <a:r>
              <a:rPr lang="en-US" altLang="en-US" sz="2000" dirty="0">
                <a:latin typeface="+mj-lt"/>
              </a:rPr>
              <a:t>$46 per $100,000 </a:t>
            </a:r>
          </a:p>
          <a:p>
            <a:pPr algn="ctr"/>
            <a:r>
              <a:rPr lang="en-US" altLang="en-US" sz="2000" dirty="0">
                <a:latin typeface="+mj-lt"/>
              </a:rPr>
              <a:t>of assessed </a:t>
            </a:r>
          </a:p>
          <a:p>
            <a:pPr algn="ctr"/>
            <a:r>
              <a:rPr lang="en-US" altLang="en-US" sz="2000" dirty="0">
                <a:latin typeface="+mj-lt"/>
              </a:rPr>
              <a:t>value</a:t>
            </a:r>
          </a:p>
          <a:p>
            <a:pPr algn="ctr"/>
            <a:r>
              <a:rPr lang="en-US" altLang="en-US" sz="2000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4912999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1E188A14-33D3-BE4A-BEFB-FB1003AF11A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499393" y="-25686"/>
            <a:ext cx="12335777" cy="69299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5694" y="619539"/>
            <a:ext cx="8596668" cy="1036320"/>
          </a:xfrm>
        </p:spPr>
        <p:txBody>
          <a:bodyPr>
            <a:normAutofit/>
          </a:bodyPr>
          <a:lstStyle/>
          <a:p>
            <a:r>
              <a:rPr lang="en-US" sz="4000" b="1" dirty="0"/>
              <a:t>Base Budget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05FE596-5138-EC42-8788-89D04B3AFD6C}"/>
              </a:ext>
            </a:extLst>
          </p:cNvPr>
          <p:cNvGrpSpPr/>
          <p:nvPr/>
        </p:nvGrpSpPr>
        <p:grpSpPr>
          <a:xfrm>
            <a:off x="9406493" y="3815664"/>
            <a:ext cx="2617076" cy="2617076"/>
            <a:chOff x="9198014" y="3599035"/>
            <a:chExt cx="2617076" cy="261707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FC5DCDD-7677-9C41-B7E3-E7BBF5A297D0}"/>
                </a:ext>
              </a:extLst>
            </p:cNvPr>
            <p:cNvSpPr/>
            <p:nvPr/>
          </p:nvSpPr>
          <p:spPr>
            <a:xfrm>
              <a:off x="9198014" y="3599035"/>
              <a:ext cx="2617076" cy="261707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B3091E0-A5D3-9941-8CC6-ADE0BF557536}"/>
                </a:ext>
              </a:extLst>
            </p:cNvPr>
            <p:cNvSpPr txBox="1"/>
            <p:nvPr/>
          </p:nvSpPr>
          <p:spPr>
            <a:xfrm>
              <a:off x="9198014" y="4118339"/>
              <a:ext cx="2617076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+mj-lt"/>
                </a:rPr>
                <a:t>Reductions </a:t>
              </a:r>
            </a:p>
            <a:p>
              <a:pPr algn="ctr"/>
              <a:r>
                <a:rPr lang="en-US" sz="2000" dirty="0">
                  <a:latin typeface="+mj-lt"/>
                </a:rPr>
                <a:t>worth more than </a:t>
              </a:r>
            </a:p>
            <a:p>
              <a:pPr algn="ctr"/>
              <a:r>
                <a:rPr lang="en-US" sz="2000" dirty="0">
                  <a:latin typeface="+mj-lt"/>
                </a:rPr>
                <a:t>$7M required </a:t>
              </a:r>
            </a:p>
            <a:p>
              <a:pPr algn="ctr"/>
              <a:r>
                <a:rPr lang="en-US" sz="2000" dirty="0">
                  <a:latin typeface="+mj-lt"/>
                </a:rPr>
                <a:t>to balance </a:t>
              </a:r>
            </a:p>
            <a:p>
              <a:pPr algn="ctr"/>
              <a:r>
                <a:rPr lang="en-US" sz="2000" dirty="0">
                  <a:latin typeface="+mj-lt"/>
                </a:rPr>
                <a:t>the budget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C94C393-9061-264F-A237-86EDA8F99C1B}"/>
              </a:ext>
            </a:extLst>
          </p:cNvPr>
          <p:cNvSpPr txBox="1"/>
          <p:nvPr/>
        </p:nvSpPr>
        <p:spPr>
          <a:xfrm>
            <a:off x="2816715" y="1473490"/>
            <a:ext cx="78983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+mj-lt"/>
              </a:rPr>
              <a:t>Reductions that were made to attain the 3.5% direction include:</a:t>
            </a:r>
          </a:p>
          <a:p>
            <a:endParaRPr lang="en-US" sz="2000" b="1" dirty="0">
              <a:latin typeface="+mj-lt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BA09806-92B8-EB47-AB36-5FEFC85992F6}"/>
              </a:ext>
            </a:extLst>
          </p:cNvPr>
          <p:cNvGrpSpPr/>
          <p:nvPr/>
        </p:nvGrpSpPr>
        <p:grpSpPr>
          <a:xfrm>
            <a:off x="2795694" y="2116936"/>
            <a:ext cx="1450428" cy="1450428"/>
            <a:chOff x="6568907" y="-397254"/>
            <a:chExt cx="1450428" cy="145042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39ECF52-C018-104D-93FA-A25AFDB9F67D}"/>
                </a:ext>
              </a:extLst>
            </p:cNvPr>
            <p:cNvSpPr/>
            <p:nvPr/>
          </p:nvSpPr>
          <p:spPr>
            <a:xfrm>
              <a:off x="6568907" y="-397254"/>
              <a:ext cx="1450428" cy="1450428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46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BCCDAC8-711C-F146-8E88-B05F9587C879}"/>
                </a:ext>
              </a:extLst>
            </p:cNvPr>
            <p:cNvSpPr txBox="1"/>
            <p:nvPr/>
          </p:nvSpPr>
          <p:spPr>
            <a:xfrm>
              <a:off x="6619228" y="-54300"/>
              <a:ext cx="134978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Contribution 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to Capital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$3 million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6B0C86B-C10D-C04A-82C0-D0225428F3C4}"/>
              </a:ext>
            </a:extLst>
          </p:cNvPr>
          <p:cNvGrpSpPr/>
          <p:nvPr/>
        </p:nvGrpSpPr>
        <p:grpSpPr>
          <a:xfrm>
            <a:off x="4402081" y="2120297"/>
            <a:ext cx="1593905" cy="1450428"/>
            <a:chOff x="4728702" y="2120297"/>
            <a:chExt cx="1593905" cy="1450428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E568386-80ED-5148-B9E9-3D61B133A0BF}"/>
                </a:ext>
              </a:extLst>
            </p:cNvPr>
            <p:cNvSpPr/>
            <p:nvPr/>
          </p:nvSpPr>
          <p:spPr>
            <a:xfrm>
              <a:off x="4800441" y="2120297"/>
              <a:ext cx="1450428" cy="145042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4CECFCA-F5B2-3D4B-8E36-057E89600D2B}"/>
                </a:ext>
              </a:extLst>
            </p:cNvPr>
            <p:cNvSpPr txBox="1"/>
            <p:nvPr/>
          </p:nvSpPr>
          <p:spPr>
            <a:xfrm>
              <a:off x="4728702" y="2259044"/>
              <a:ext cx="159390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Children 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Services Mitigation Funding </a:t>
              </a:r>
            </a:p>
            <a:p>
              <a:pPr algn="ctr"/>
              <a:r>
                <a:rPr lang="en-US" sz="1400" dirty="0">
                  <a:latin typeface="+mj-lt"/>
                </a:rPr>
                <a:t>$1.4 million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37524F8-2440-7A44-9311-FA2EB15D49E5}"/>
              </a:ext>
            </a:extLst>
          </p:cNvPr>
          <p:cNvGrpSpPr/>
          <p:nvPr/>
        </p:nvGrpSpPr>
        <p:grpSpPr>
          <a:xfrm>
            <a:off x="4393326" y="3903612"/>
            <a:ext cx="1593905" cy="1450428"/>
            <a:chOff x="4728702" y="3917566"/>
            <a:chExt cx="1593905" cy="1450428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44A287E-78B9-BF4C-8C05-E7C45F57CBDD}"/>
                </a:ext>
              </a:extLst>
            </p:cNvPr>
            <p:cNvSpPr/>
            <p:nvPr/>
          </p:nvSpPr>
          <p:spPr>
            <a:xfrm>
              <a:off x="4800441" y="3917566"/>
              <a:ext cx="1450428" cy="1450428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7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65C4CE2-B5D4-9544-A728-5287675B0C92}"/>
                </a:ext>
              </a:extLst>
            </p:cNvPr>
            <p:cNvSpPr txBox="1"/>
            <p:nvPr/>
          </p:nvSpPr>
          <p:spPr>
            <a:xfrm>
              <a:off x="4728702" y="4348922"/>
              <a:ext cx="15939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Crossing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Guards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10ECB40-8531-0D43-BC11-7BA5F4643110}"/>
              </a:ext>
            </a:extLst>
          </p:cNvPr>
          <p:cNvGrpSpPr/>
          <p:nvPr/>
        </p:nvGrpSpPr>
        <p:grpSpPr>
          <a:xfrm>
            <a:off x="6065311" y="3902057"/>
            <a:ext cx="1593905" cy="1450428"/>
            <a:chOff x="6716760" y="3912650"/>
            <a:chExt cx="1593905" cy="1450428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C77B5A2-0956-214F-BF5A-7DB4F7DB9FAA}"/>
                </a:ext>
              </a:extLst>
            </p:cNvPr>
            <p:cNvSpPr/>
            <p:nvPr/>
          </p:nvSpPr>
          <p:spPr>
            <a:xfrm>
              <a:off x="6788499" y="3912650"/>
              <a:ext cx="1450428" cy="1450428"/>
            </a:xfrm>
            <a:prstGeom prst="rect">
              <a:avLst/>
            </a:prstGeom>
            <a:solidFill>
              <a:schemeClr val="accent5">
                <a:lumMod val="20000"/>
                <a:lumOff val="80000"/>
                <a:alpha val="34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48C5B19-7BD7-6345-9B6F-D2D0F4F77EE1}"/>
                </a:ext>
              </a:extLst>
            </p:cNvPr>
            <p:cNvSpPr txBox="1"/>
            <p:nvPr/>
          </p:nvSpPr>
          <p:spPr>
            <a:xfrm>
              <a:off x="6716760" y="4220894"/>
              <a:ext cx="159390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Social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Planning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Council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F9592B6-F943-664D-9EA1-16D2B4678999}"/>
              </a:ext>
            </a:extLst>
          </p:cNvPr>
          <p:cNvGrpSpPr/>
          <p:nvPr/>
        </p:nvGrpSpPr>
        <p:grpSpPr>
          <a:xfrm>
            <a:off x="6151944" y="2122671"/>
            <a:ext cx="1450428" cy="1450428"/>
            <a:chOff x="5927865" y="-380825"/>
            <a:chExt cx="1450428" cy="145042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BC2022E-BAC8-5640-9FCE-1FAF8780660A}"/>
                </a:ext>
              </a:extLst>
            </p:cNvPr>
            <p:cNvSpPr/>
            <p:nvPr/>
          </p:nvSpPr>
          <p:spPr>
            <a:xfrm>
              <a:off x="5927865" y="-380825"/>
              <a:ext cx="1450428" cy="14504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6E72CCF-F0E0-4245-B00A-875DAB8E7AF2}"/>
                </a:ext>
              </a:extLst>
            </p:cNvPr>
            <p:cNvSpPr txBox="1"/>
            <p:nvPr/>
          </p:nvSpPr>
          <p:spPr>
            <a:xfrm>
              <a:off x="5983038" y="-24533"/>
              <a:ext cx="134978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Risk in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OMPF funding 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$1 million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14DE7A6-C88E-2E47-A12B-427E02BAEDA8}"/>
              </a:ext>
            </a:extLst>
          </p:cNvPr>
          <p:cNvGrpSpPr/>
          <p:nvPr/>
        </p:nvGrpSpPr>
        <p:grpSpPr>
          <a:xfrm>
            <a:off x="7830068" y="2116936"/>
            <a:ext cx="1450428" cy="1450428"/>
            <a:chOff x="7427786" y="1872484"/>
            <a:chExt cx="1450428" cy="1450428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D8B4C0C-CAB1-B94A-A036-FC2F99FEE6F0}"/>
                </a:ext>
              </a:extLst>
            </p:cNvPr>
            <p:cNvSpPr/>
            <p:nvPr/>
          </p:nvSpPr>
          <p:spPr>
            <a:xfrm>
              <a:off x="7427786" y="1872484"/>
              <a:ext cx="1450428" cy="1450428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78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5DB4B10-4C60-4443-ABCE-8D08CD39FC7A}"/>
                </a:ext>
              </a:extLst>
            </p:cNvPr>
            <p:cNvSpPr txBox="1"/>
            <p:nvPr/>
          </p:nvSpPr>
          <p:spPr>
            <a:xfrm>
              <a:off x="7485352" y="2249591"/>
              <a:ext cx="134978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Salary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Gapping</a:t>
              </a:r>
            </a:p>
            <a:p>
              <a:pPr algn="ctr"/>
              <a:r>
                <a:rPr lang="en-US" sz="1400" dirty="0">
                  <a:latin typeface="+mj-lt"/>
                </a:rPr>
                <a:t>$1 million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01CC0C8-E1FB-7040-831E-10760E457C0A}"/>
              </a:ext>
            </a:extLst>
          </p:cNvPr>
          <p:cNvGrpSpPr/>
          <p:nvPr/>
        </p:nvGrpSpPr>
        <p:grpSpPr>
          <a:xfrm>
            <a:off x="9503340" y="2111143"/>
            <a:ext cx="1450428" cy="1450428"/>
            <a:chOff x="9105708" y="1812751"/>
            <a:chExt cx="1450428" cy="145042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8AE3570-FEF8-2F44-B901-8CECB29958F0}"/>
                </a:ext>
              </a:extLst>
            </p:cNvPr>
            <p:cNvSpPr/>
            <p:nvPr/>
          </p:nvSpPr>
          <p:spPr>
            <a:xfrm>
              <a:off x="9105708" y="1812751"/>
              <a:ext cx="1450428" cy="1450428"/>
            </a:xfrm>
            <a:prstGeom prst="rect">
              <a:avLst/>
            </a:prstGeom>
            <a:solidFill>
              <a:schemeClr val="accent5">
                <a:alpha val="16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CF16C86-D60A-074D-BD30-6909AA9EE9A6}"/>
                </a:ext>
              </a:extLst>
            </p:cNvPr>
            <p:cNvSpPr txBox="1"/>
            <p:nvPr/>
          </p:nvSpPr>
          <p:spPr>
            <a:xfrm>
              <a:off x="9156029" y="2100843"/>
              <a:ext cx="134978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Reduction in Community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Safety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$600,000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53833C6-D0DC-6E40-92EA-FAF25437090B}"/>
              </a:ext>
            </a:extLst>
          </p:cNvPr>
          <p:cNvGrpSpPr/>
          <p:nvPr/>
        </p:nvGrpSpPr>
        <p:grpSpPr>
          <a:xfrm>
            <a:off x="2795694" y="3902057"/>
            <a:ext cx="1450428" cy="1450428"/>
            <a:chOff x="2795694" y="3902057"/>
            <a:chExt cx="1450428" cy="145042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A177347-9B67-534A-AF09-6C5F728B0B70}"/>
                </a:ext>
              </a:extLst>
            </p:cNvPr>
            <p:cNvSpPr/>
            <p:nvPr/>
          </p:nvSpPr>
          <p:spPr>
            <a:xfrm>
              <a:off x="2795694" y="3902057"/>
              <a:ext cx="1450428" cy="1450428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78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5F436F6-B80C-BD4F-886A-95AC13EFFC42}"/>
                </a:ext>
              </a:extLst>
            </p:cNvPr>
            <p:cNvSpPr txBox="1"/>
            <p:nvPr/>
          </p:nvSpPr>
          <p:spPr>
            <a:xfrm>
              <a:off x="2833434" y="4102579"/>
              <a:ext cx="137233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Social </a:t>
              </a:r>
              <a:br>
                <a:rPr lang="en-US" sz="1400" dirty="0">
                  <a:latin typeface="+mj-lt"/>
                </a:rPr>
              </a:br>
              <a:r>
                <a:rPr lang="en-US" sz="1400" dirty="0">
                  <a:latin typeface="+mj-lt"/>
                </a:rPr>
                <a:t>Services Discretionary Budget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9A12B72-4047-4340-8FD2-C9EC7DBB0ED7}"/>
              </a:ext>
            </a:extLst>
          </p:cNvPr>
          <p:cNvGrpSpPr/>
          <p:nvPr/>
        </p:nvGrpSpPr>
        <p:grpSpPr>
          <a:xfrm>
            <a:off x="7735248" y="3902140"/>
            <a:ext cx="1569859" cy="1450428"/>
            <a:chOff x="2702586" y="5423255"/>
            <a:chExt cx="1569859" cy="1450428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9CCAAD0-DB45-6C4B-8E16-B056C87AB23E}"/>
                </a:ext>
              </a:extLst>
            </p:cNvPr>
            <p:cNvSpPr/>
            <p:nvPr/>
          </p:nvSpPr>
          <p:spPr>
            <a:xfrm>
              <a:off x="2762757" y="5423255"/>
              <a:ext cx="1450428" cy="1450428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49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F71D139-8252-714F-BDE2-DFC127A139C8}"/>
                </a:ext>
              </a:extLst>
            </p:cNvPr>
            <p:cNvSpPr txBox="1"/>
            <p:nvPr/>
          </p:nvSpPr>
          <p:spPr>
            <a:xfrm>
              <a:off x="2702586" y="5995026"/>
              <a:ext cx="15698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j-lt"/>
                </a:rPr>
                <a:t>Arenas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825072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CF7947E-079D-294D-A26C-2D4C46769B8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499393" y="-25686"/>
            <a:ext cx="12335777" cy="69299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1313" y="365760"/>
            <a:ext cx="8911276" cy="990600"/>
          </a:xfrm>
        </p:spPr>
        <p:txBody>
          <a:bodyPr>
            <a:normAutofit/>
          </a:bodyPr>
          <a:lstStyle/>
          <a:p>
            <a:r>
              <a:rPr lang="en-US" sz="4000" b="1" dirty="0"/>
              <a:t>What Are You Buying?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4248" y="1346299"/>
            <a:ext cx="6652135" cy="364578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latin typeface="+mj-lt"/>
              </a:rPr>
              <a:t>Significant amount of Road work – half the capital budget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>
              <a:latin typeface="+mj-lt"/>
            </a:endParaRP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Substantial asset renewal work in other asset categories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Investments in technology to enable customer service improvements and more efficient daily service delivery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Concrete steps towards realization of Large Projects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804A146-645B-6A46-A477-75B5B4D1D7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400532" y="1346299"/>
            <a:ext cx="952500" cy="9525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D2BA35E9-5658-8A43-82CA-914FD4C29F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400532" y="3886509"/>
            <a:ext cx="952500" cy="9525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86C60EF3-8C8D-1041-B7B6-CC6C93EA53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467142" y="5357523"/>
            <a:ext cx="885889" cy="885889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681C51AF-0498-E64F-80DC-06289D9CA7E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3551434" y="2627402"/>
            <a:ext cx="801598" cy="801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6601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DD68111-A8B5-BD4D-AC03-10EF063F4F9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499393" y="-25686"/>
            <a:ext cx="12335777" cy="692991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4249" y="1789244"/>
            <a:ext cx="6844290" cy="32795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latin typeface="+mj-lt"/>
              </a:rPr>
              <a:t>Services that support a community experiencing strong economic and employment growth</a:t>
            </a:r>
          </a:p>
          <a:p>
            <a:pPr marL="0" indent="0">
              <a:buNone/>
            </a:pPr>
            <a:endParaRPr lang="en-US" sz="2400" dirty="0">
              <a:latin typeface="+mj-lt"/>
            </a:endParaRP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Increased responsiveness – more resources for winter control and new staff scheduling policies </a:t>
            </a:r>
          </a:p>
          <a:p>
            <a:endParaRPr lang="en-US" sz="2400" dirty="0">
              <a:latin typeface="+mj-lt"/>
            </a:endParaRP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Improved community resilience – water and wastewater projects that will improve service quality and reliability  </a:t>
            </a:r>
          </a:p>
          <a:p>
            <a:endParaRPr lang="en-US" sz="2400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31A1006-9CA3-D748-BD7E-CEE7CA1315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391557" y="1512833"/>
            <a:ext cx="952500" cy="9525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AD88783C-0791-E040-B6C5-4EC9EE3BFB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391557" y="4484357"/>
            <a:ext cx="952500" cy="9525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D03A4AE5-4BCF-8342-8B46-F6DAADA01A2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507171" y="3132596"/>
            <a:ext cx="836886" cy="83688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B30B35F-52F5-1741-A4D1-E96363A3A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1313" y="365760"/>
            <a:ext cx="8911276" cy="990600"/>
          </a:xfrm>
        </p:spPr>
        <p:txBody>
          <a:bodyPr>
            <a:normAutofit/>
          </a:bodyPr>
          <a:lstStyle/>
          <a:p>
            <a:r>
              <a:rPr lang="en-US" sz="4000" b="1" dirty="0"/>
              <a:t>What Are You Buying?</a:t>
            </a:r>
          </a:p>
        </p:txBody>
      </p:sp>
    </p:spTree>
    <p:extLst>
      <p:ext uri="{BB962C8B-B14F-4D97-AF65-F5344CB8AC3E}">
        <p14:creationId xmlns:p14="http://schemas.microsoft.com/office/powerpoint/2010/main" val="2513195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ABEB0-AEF9-6149-B4C0-8FA1E1E38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2CBD9E-91E2-7A4C-BF23-295A85EC31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4522" y="-30822"/>
            <a:ext cx="12267344" cy="68914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FFDA35-AB1B-E447-B256-3E100A3CB320}"/>
              </a:ext>
            </a:extLst>
          </p:cNvPr>
          <p:cNvSpPr txBox="1"/>
          <p:nvPr/>
        </p:nvSpPr>
        <p:spPr>
          <a:xfrm>
            <a:off x="490561" y="5879888"/>
            <a:ext cx="90528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+mj-lt"/>
              </a:rPr>
              <a:t>Harmonizing value, service and asset renewal</a:t>
            </a:r>
          </a:p>
        </p:txBody>
      </p:sp>
    </p:spTree>
    <p:extLst>
      <p:ext uri="{BB962C8B-B14F-4D97-AF65-F5344CB8AC3E}">
        <p14:creationId xmlns:p14="http://schemas.microsoft.com/office/powerpoint/2010/main" val="3278211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F204C6F7-BC51-44B3-BDA8-D447ECFD3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2529" y="411480"/>
            <a:ext cx="8542019" cy="971006"/>
          </a:xfrm>
        </p:spPr>
        <p:txBody>
          <a:bodyPr>
            <a:noAutofit/>
          </a:bodyPr>
          <a:lstStyle/>
          <a:p>
            <a:r>
              <a:rPr lang="en-US" altLang="en-US" sz="4000" b="1" dirty="0"/>
              <a:t>2020 </a:t>
            </a:r>
            <a:r>
              <a:rPr lang="en-US" altLang="en-US" sz="4000" b="1" dirty="0" smtClean="0"/>
              <a:t>Projects </a:t>
            </a:r>
            <a:r>
              <a:rPr lang="en-US" altLang="en-US" sz="4000" b="1" dirty="0"/>
              <a:t>Budget - $162.1M</a:t>
            </a:r>
            <a:endParaRPr lang="en-CA" altLang="en-US" sz="4000" b="1" dirty="0"/>
          </a:p>
        </p:txBody>
      </p:sp>
      <p:graphicFrame>
        <p:nvGraphicFramePr>
          <p:cNvPr id="2" name="Content Placeholder 3">
            <a:extLst>
              <a:ext uri="{FF2B5EF4-FFF2-40B4-BE49-F238E27FC236}">
                <a16:creationId xmlns:a16="http://schemas.microsoft.com/office/drawing/2014/main" id="{849B35B2-E1DF-473E-BD02-F6380543B73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981200" y="1382486"/>
          <a:ext cx="8618965" cy="5170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1245709-3216-4649-8564-4C0424A9CC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3630885"/>
              </p:ext>
            </p:extLst>
          </p:nvPr>
        </p:nvGraphicFramePr>
        <p:xfrm>
          <a:off x="3676364" y="994288"/>
          <a:ext cx="6923801" cy="3743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1084ACDE-4B1E-B744-9EDE-96FC4B721699}"/>
              </a:ext>
            </a:extLst>
          </p:cNvPr>
          <p:cNvGrpSpPr/>
          <p:nvPr/>
        </p:nvGrpSpPr>
        <p:grpSpPr>
          <a:xfrm>
            <a:off x="3975810" y="5042118"/>
            <a:ext cx="7686102" cy="1815882"/>
            <a:chOff x="3313856" y="5079591"/>
            <a:chExt cx="8584922" cy="181588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D3DFEDA-8AC6-5647-979D-364A80B48867}"/>
                </a:ext>
              </a:extLst>
            </p:cNvPr>
            <p:cNvSpPr txBox="1"/>
            <p:nvPr/>
          </p:nvSpPr>
          <p:spPr>
            <a:xfrm>
              <a:off x="3555494" y="5079591"/>
              <a:ext cx="8343284" cy="1815882"/>
            </a:xfrm>
            <a:prstGeom prst="rect">
              <a:avLst/>
            </a:prstGeom>
            <a:noFill/>
          </p:spPr>
          <p:txBody>
            <a:bodyPr wrap="square" numCol="2" rtlCol="0" anchor="t">
              <a:spAutoFit/>
            </a:bodyPr>
            <a:lstStyle/>
            <a:p>
              <a:r>
                <a:rPr lang="en-CA" sz="1400" dirty="0">
                  <a:latin typeface="Arial" panose="020B0604020202020204" pitchFamily="34" charset="0"/>
                  <a:cs typeface="Arial" panose="020B0604020202020204" pitchFamily="34" charset="0"/>
                </a:rPr>
                <a:t>Roads, winter road maintenance </a:t>
              </a:r>
              <a:br>
                <a:rPr lang="en-CA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CA" sz="1400" dirty="0">
                  <a:latin typeface="Arial" panose="020B0604020202020204" pitchFamily="34" charset="0"/>
                  <a:cs typeface="Arial" panose="020B0604020202020204" pitchFamily="34" charset="0"/>
                </a:rPr>
                <a:t>and environment</a:t>
              </a:r>
            </a:p>
            <a:p>
              <a:endParaRPr lang="en-CA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CA" sz="1400" dirty="0">
                  <a:latin typeface="Arial" panose="020B0604020202020204" pitchFamily="34" charset="0"/>
                  <a:cs typeface="Arial" panose="020B0604020202020204" pitchFamily="34" charset="0"/>
                </a:rPr>
                <a:t>Community health and well-being</a:t>
              </a:r>
            </a:p>
            <a:p>
              <a:endParaRPr lang="en-CA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CA" sz="1400" dirty="0">
                  <a:latin typeface="Arial" panose="020B0604020202020204" pitchFamily="34" charset="0"/>
                  <a:cs typeface="Arial" panose="020B0604020202020204" pitchFamily="34" charset="0"/>
                </a:rPr>
                <a:t>Customer service and public </a:t>
              </a:r>
              <a:br>
                <a:rPr lang="en-CA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CA" sz="1400" dirty="0">
                  <a:latin typeface="Arial" panose="020B0604020202020204" pitchFamily="34" charset="0"/>
                  <a:cs typeface="Arial" panose="020B0604020202020204" pitchFamily="34" charset="0"/>
                </a:rPr>
                <a:t>communications</a:t>
              </a:r>
            </a:p>
            <a:p>
              <a:endParaRPr lang="en-CA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CA" sz="1400" dirty="0">
                  <a:latin typeface="Arial" panose="020B0604020202020204" pitchFamily="34" charset="0"/>
                  <a:cs typeface="Arial" panose="020B0604020202020204" pitchFamily="34" charset="0"/>
                </a:rPr>
                <a:t>Police</a:t>
              </a:r>
            </a:p>
            <a:p>
              <a:endParaRPr lang="en-CA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CA" sz="1400" dirty="0">
                  <a:latin typeface="Arial" panose="020B0604020202020204" pitchFamily="34" charset="0"/>
                  <a:cs typeface="Arial" panose="020B0604020202020204" pitchFamily="34" charset="0"/>
                </a:rPr>
                <a:t>Technology and organizational support</a:t>
              </a:r>
            </a:p>
            <a:p>
              <a:endParaRPr lang="en-CA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CA" sz="1400" dirty="0">
                  <a:latin typeface="Arial" panose="020B0604020202020204" pitchFamily="34" charset="0"/>
                  <a:cs typeface="Arial" panose="020B0604020202020204" pitchFamily="34" charset="0"/>
                </a:rPr>
                <a:t>Community safety</a:t>
              </a:r>
            </a:p>
            <a:p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1F4761C-A9D1-1B4C-A745-E6993199632F}"/>
                </a:ext>
              </a:extLst>
            </p:cNvPr>
            <p:cNvSpPr/>
            <p:nvPr/>
          </p:nvSpPr>
          <p:spPr>
            <a:xfrm>
              <a:off x="3313856" y="5133782"/>
              <a:ext cx="247883" cy="24788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E43BCE4-D770-7143-B4B3-4484F8AC403E}"/>
                </a:ext>
              </a:extLst>
            </p:cNvPr>
            <p:cNvSpPr/>
            <p:nvPr/>
          </p:nvSpPr>
          <p:spPr>
            <a:xfrm>
              <a:off x="3313856" y="5720770"/>
              <a:ext cx="247883" cy="24788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65C14E9-623C-BA44-882C-7CACCACB47CC}"/>
                </a:ext>
              </a:extLst>
            </p:cNvPr>
            <p:cNvSpPr/>
            <p:nvPr/>
          </p:nvSpPr>
          <p:spPr>
            <a:xfrm>
              <a:off x="3313856" y="6198637"/>
              <a:ext cx="247883" cy="2478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2D95C84-A0A0-174C-9B84-FD2AD421951C}"/>
                </a:ext>
              </a:extLst>
            </p:cNvPr>
            <p:cNvSpPr/>
            <p:nvPr/>
          </p:nvSpPr>
          <p:spPr>
            <a:xfrm>
              <a:off x="7400858" y="5538008"/>
              <a:ext cx="247883" cy="24788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F59812B-B7E8-F849-A364-B4028BCCFB22}"/>
                </a:ext>
              </a:extLst>
            </p:cNvPr>
            <p:cNvSpPr/>
            <p:nvPr/>
          </p:nvSpPr>
          <p:spPr>
            <a:xfrm>
              <a:off x="7400858" y="5115389"/>
              <a:ext cx="247883" cy="24788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14FA89C-F023-D34F-91E2-82F001AA1F0C}"/>
                </a:ext>
              </a:extLst>
            </p:cNvPr>
            <p:cNvSpPr/>
            <p:nvPr/>
          </p:nvSpPr>
          <p:spPr>
            <a:xfrm>
              <a:off x="7400858" y="5971775"/>
              <a:ext cx="247883" cy="24788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741157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B0D9EEB-B213-ED4D-B062-2B233FC3C7D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499393" y="-25686"/>
            <a:ext cx="12335777" cy="69299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1678" y="198120"/>
            <a:ext cx="8776252" cy="1539240"/>
          </a:xfrm>
        </p:spPr>
        <p:txBody>
          <a:bodyPr>
            <a:noAutofit/>
          </a:bodyPr>
          <a:lstStyle/>
          <a:p>
            <a:r>
              <a:rPr lang="en-US" sz="4000" b="1" dirty="0"/>
              <a:t>Business Cases for Service Level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4759" y="2375526"/>
            <a:ext cx="6933171" cy="3279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+mj-lt"/>
              </a:rPr>
              <a:t>Provided as directed by Council resolutions </a:t>
            </a: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and/or proposed by staff</a:t>
            </a:r>
          </a:p>
          <a:p>
            <a:pPr lvl="1"/>
            <a:r>
              <a:rPr lang="en-US" sz="2400" dirty="0">
                <a:latin typeface="+mj-lt"/>
              </a:rPr>
              <a:t>$5.6M worth of proposals</a:t>
            </a:r>
          </a:p>
          <a:p>
            <a:pPr lvl="1"/>
            <a:endParaRPr lang="en-US" sz="1800" dirty="0">
              <a:latin typeface="+mj-lt"/>
            </a:endParaRPr>
          </a:p>
          <a:p>
            <a:pPr lvl="1"/>
            <a:endParaRPr lang="en-US" sz="1800" dirty="0">
              <a:latin typeface="+mj-lt"/>
            </a:endParaRP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Includes a small number of no cost/low cost business cases that should be approved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B45359E2-3B31-4A4F-8C79-5C402C1BE1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517681" y="2375526"/>
            <a:ext cx="802071" cy="802071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61E9527-849E-E04E-AD8B-4DD2D8E485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442466" y="4386342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4975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DDF1794-78A7-1A44-A84C-D751B4591E6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499393" y="-25686"/>
            <a:ext cx="12335777" cy="692991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6291829-AA01-0E4C-BF8D-BA8F9047A881}"/>
              </a:ext>
            </a:extLst>
          </p:cNvPr>
          <p:cNvSpPr/>
          <p:nvPr/>
        </p:nvSpPr>
        <p:spPr>
          <a:xfrm>
            <a:off x="8049336" y="3686983"/>
            <a:ext cx="2617076" cy="26170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4" name="Title 1">
            <a:extLst>
              <a:ext uri="{FF2B5EF4-FFF2-40B4-BE49-F238E27FC236}">
                <a16:creationId xmlns:a16="http://schemas.microsoft.com/office/drawing/2014/main" id="{D2284D65-C349-4096-9AA9-B4EADAFFE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1861" y="180975"/>
            <a:ext cx="6505989" cy="763905"/>
          </a:xfrm>
        </p:spPr>
        <p:txBody>
          <a:bodyPr>
            <a:noAutofit/>
          </a:bodyPr>
          <a:lstStyle/>
          <a:p>
            <a:r>
              <a:rPr lang="en-US" altLang="en-US" sz="4000" b="1" dirty="0"/>
              <a:t>Water/Wastewater Budget</a:t>
            </a:r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7D23B08E-342E-4408-B480-8F4AB544D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1460" y="1405264"/>
            <a:ext cx="4580540" cy="228171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dirty="0">
                <a:latin typeface="+mj-lt"/>
              </a:rPr>
              <a:t>100% user-pay</a:t>
            </a:r>
          </a:p>
          <a:p>
            <a:pPr>
              <a:defRPr/>
            </a:pPr>
            <a:r>
              <a:rPr lang="en-US" altLang="en-US" dirty="0">
                <a:latin typeface="+mj-lt"/>
              </a:rPr>
              <a:t>Maintains current services </a:t>
            </a:r>
            <a:br>
              <a:rPr lang="en-US" altLang="en-US" dirty="0">
                <a:latin typeface="+mj-lt"/>
              </a:rPr>
            </a:br>
            <a:r>
              <a:rPr lang="en-US" altLang="en-US" dirty="0">
                <a:latin typeface="+mj-lt"/>
              </a:rPr>
              <a:t>and service levels</a:t>
            </a:r>
          </a:p>
          <a:p>
            <a:pPr>
              <a:defRPr/>
            </a:pPr>
            <a:r>
              <a:rPr lang="en-US" altLang="en-US" dirty="0">
                <a:latin typeface="+mj-lt"/>
              </a:rPr>
              <a:t>Recommended rate increase </a:t>
            </a:r>
            <a:br>
              <a:rPr lang="en-US" altLang="en-US" dirty="0">
                <a:latin typeface="+mj-lt"/>
              </a:rPr>
            </a:br>
            <a:r>
              <a:rPr lang="en-US" altLang="en-US" dirty="0">
                <a:latin typeface="+mj-lt"/>
              </a:rPr>
              <a:t>of 4.8%, consistent with the</a:t>
            </a:r>
            <a:br>
              <a:rPr lang="en-US" altLang="en-US" dirty="0">
                <a:latin typeface="+mj-lt"/>
              </a:rPr>
            </a:br>
            <a:r>
              <a:rPr lang="en-US" altLang="en-US" dirty="0">
                <a:latin typeface="+mj-lt"/>
              </a:rPr>
              <a:t>long range financial plan</a:t>
            </a:r>
            <a:br>
              <a:rPr lang="en-US" altLang="en-US" dirty="0">
                <a:latin typeface="+mj-lt"/>
              </a:rPr>
            </a:br>
            <a:endParaRPr lang="en-US" altLang="en-US" b="1" dirty="0"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6618D1-EAA7-4C90-9AF2-7DF81CAE2288}"/>
              </a:ext>
            </a:extLst>
          </p:cNvPr>
          <p:cNvSpPr/>
          <p:nvPr/>
        </p:nvSpPr>
        <p:spPr>
          <a:xfrm>
            <a:off x="8175460" y="4196838"/>
            <a:ext cx="2364828" cy="163121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en-US" sz="2000" dirty="0">
                <a:solidFill>
                  <a:schemeClr val="bg1"/>
                </a:solidFill>
                <a:latin typeface="Arial" charset="0"/>
                <a:cs typeface="Arial" charset="0"/>
              </a:rPr>
              <a:t>Annual impact </a:t>
            </a:r>
            <a:br>
              <a:rPr lang="en-US" altLang="en-US" sz="2000" dirty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en-US" altLang="en-US" sz="2000" dirty="0">
                <a:solidFill>
                  <a:schemeClr val="bg1"/>
                </a:solidFill>
                <a:latin typeface="Arial" charset="0"/>
                <a:cs typeface="Arial" charset="0"/>
              </a:rPr>
              <a:t>on a typical user (200 M</a:t>
            </a:r>
            <a:r>
              <a:rPr lang="en-US" altLang="en-US" sz="2000" baseline="30000" dirty="0">
                <a:solidFill>
                  <a:schemeClr val="bg1"/>
                </a:solidFill>
                <a:latin typeface="Arial" charset="0"/>
                <a:cs typeface="Arial" charset="0"/>
              </a:rPr>
              <a:t>3</a:t>
            </a:r>
            <a:r>
              <a:rPr lang="en-US" altLang="en-US" sz="2000" dirty="0">
                <a:solidFill>
                  <a:schemeClr val="bg1"/>
                </a:solidFill>
                <a:latin typeface="Arial" charset="0"/>
                <a:cs typeface="Arial" charset="0"/>
              </a:rPr>
              <a:t>) - $61.50 or approximately $5.13/month</a:t>
            </a:r>
            <a:endParaRPr lang="en-US" sz="20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35EAA8-0149-8D4B-9E61-BA6644A33D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4040" y="1417906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900739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235487B0-5E61-1B4E-BB6E-6DF253FE56C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499393" y="-25686"/>
            <a:ext cx="12335777" cy="6929919"/>
          </a:xfrm>
          <a:prstGeom prst="rect">
            <a:avLst/>
          </a:prstGeom>
        </p:spPr>
      </p:pic>
      <p:sp>
        <p:nvSpPr>
          <p:cNvPr id="25602" name="Title 1">
            <a:extLst>
              <a:ext uri="{FF2B5EF4-FFF2-40B4-BE49-F238E27FC236}">
                <a16:creationId xmlns:a16="http://schemas.microsoft.com/office/drawing/2014/main" id="{DF4CCC2B-8495-493C-AE68-1A9514931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2793" y="291496"/>
            <a:ext cx="8596668" cy="961072"/>
          </a:xfrm>
        </p:spPr>
        <p:txBody>
          <a:bodyPr>
            <a:normAutofit/>
          </a:bodyPr>
          <a:lstStyle/>
          <a:p>
            <a:r>
              <a:rPr lang="en-US" altLang="en-US" sz="4000" b="1" dirty="0"/>
              <a:t>Service Partners</a:t>
            </a:r>
            <a:endParaRPr lang="en-CA" altLang="en-US" sz="4000" b="1" dirty="0"/>
          </a:p>
        </p:txBody>
      </p:sp>
      <p:sp>
        <p:nvSpPr>
          <p:cNvPr id="25603" name="Content Placeholder 2">
            <a:extLst>
              <a:ext uri="{FF2B5EF4-FFF2-40B4-BE49-F238E27FC236}">
                <a16:creationId xmlns:a16="http://schemas.microsoft.com/office/drawing/2014/main" id="{06BE1C2C-1C02-47B5-9910-B71402BF9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50" y="1419307"/>
            <a:ext cx="6531679" cy="4938712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US" altLang="en-US" sz="1800" dirty="0">
                <a:latin typeface="+mj-lt"/>
              </a:rPr>
              <a:t>Self-funded; no effect on tax levy</a:t>
            </a:r>
          </a:p>
          <a:p>
            <a:pPr marL="457200" lvl="1" indent="0">
              <a:buNone/>
            </a:pPr>
            <a:endParaRPr lang="en-US" altLang="en-US" sz="1800" dirty="0">
              <a:latin typeface="+mj-lt"/>
            </a:endParaRPr>
          </a:p>
          <a:p>
            <a:pPr marL="457200" lvl="1" indent="0">
              <a:buNone/>
            </a:pPr>
            <a:r>
              <a:rPr lang="en-US" altLang="en-US" sz="1800" dirty="0" smtClean="0">
                <a:latin typeface="+mj-lt"/>
              </a:rPr>
              <a:t>6.7% </a:t>
            </a:r>
            <a:r>
              <a:rPr lang="en-US" altLang="en-US" sz="1800" dirty="0">
                <a:latin typeface="+mj-lt"/>
              </a:rPr>
              <a:t>increase over 2019 Budget; </a:t>
            </a:r>
            <a:br>
              <a:rPr lang="en-US" altLang="en-US" sz="1800" dirty="0">
                <a:latin typeface="+mj-lt"/>
              </a:rPr>
            </a:br>
            <a:r>
              <a:rPr lang="en-US" altLang="en-US" sz="1800" dirty="0" smtClean="0">
                <a:latin typeface="+mj-lt"/>
              </a:rPr>
              <a:t>57% </a:t>
            </a:r>
            <a:r>
              <a:rPr lang="en-US" altLang="en-US" sz="1800" dirty="0">
                <a:latin typeface="+mj-lt"/>
              </a:rPr>
              <a:t>of its budget from the tax levy</a:t>
            </a:r>
          </a:p>
          <a:p>
            <a:pPr marL="457200" lvl="1" indent="0">
              <a:buNone/>
            </a:pPr>
            <a:endParaRPr lang="en-US" altLang="en-US" sz="1800" dirty="0">
              <a:latin typeface="+mj-lt"/>
            </a:endParaRPr>
          </a:p>
          <a:p>
            <a:pPr marL="457200" lvl="1" indent="0">
              <a:buNone/>
            </a:pPr>
            <a:r>
              <a:rPr lang="en-US" altLang="en-US" sz="1800" dirty="0" smtClean="0">
                <a:latin typeface="+mj-lt"/>
              </a:rPr>
              <a:t>10% </a:t>
            </a:r>
            <a:r>
              <a:rPr lang="en-US" altLang="en-US" sz="1800" dirty="0">
                <a:latin typeface="+mj-lt"/>
              </a:rPr>
              <a:t>increase over 2019 Budget; </a:t>
            </a:r>
            <a:br>
              <a:rPr lang="en-US" altLang="en-US" sz="1800" dirty="0">
                <a:latin typeface="+mj-lt"/>
              </a:rPr>
            </a:br>
            <a:r>
              <a:rPr lang="en-US" altLang="en-US" sz="1800" dirty="0" smtClean="0">
                <a:latin typeface="+mj-lt"/>
              </a:rPr>
              <a:t>30% </a:t>
            </a:r>
            <a:r>
              <a:rPr lang="en-US" altLang="en-US" sz="1800" dirty="0">
                <a:latin typeface="+mj-lt"/>
              </a:rPr>
              <a:t>of its budget from the tax levy</a:t>
            </a:r>
          </a:p>
          <a:p>
            <a:pPr marL="457200" lvl="1" indent="0">
              <a:buNone/>
            </a:pPr>
            <a:endParaRPr lang="en-US" altLang="en-US" sz="1800" dirty="0">
              <a:latin typeface="+mj-lt"/>
            </a:endParaRPr>
          </a:p>
          <a:p>
            <a:pPr marL="457200" lvl="1" indent="0">
              <a:buNone/>
            </a:pPr>
            <a:r>
              <a:rPr lang="en-US" altLang="en-US" sz="1800" dirty="0" smtClean="0">
                <a:latin typeface="+mj-lt"/>
              </a:rPr>
              <a:t>4.9% </a:t>
            </a:r>
            <a:r>
              <a:rPr lang="en-US" altLang="en-US" sz="1800" dirty="0">
                <a:latin typeface="+mj-lt"/>
              </a:rPr>
              <a:t>increase over 2019 Budget; </a:t>
            </a:r>
            <a:br>
              <a:rPr lang="en-US" altLang="en-US" sz="1800" dirty="0">
                <a:latin typeface="+mj-lt"/>
              </a:rPr>
            </a:br>
            <a:r>
              <a:rPr lang="en-US" altLang="en-US" sz="1800" dirty="0" smtClean="0">
                <a:latin typeface="+mj-lt"/>
              </a:rPr>
              <a:t>92% </a:t>
            </a:r>
            <a:r>
              <a:rPr lang="en-US" altLang="en-US" sz="1800" dirty="0">
                <a:latin typeface="+mj-lt"/>
              </a:rPr>
              <a:t>of its budget from the tax levy</a:t>
            </a:r>
          </a:p>
          <a:p>
            <a:pPr marL="457200" lvl="1" indent="0">
              <a:buNone/>
            </a:pPr>
            <a:endParaRPr lang="en-US" altLang="en-US" sz="1800" dirty="0">
              <a:latin typeface="+mj-lt"/>
            </a:endParaRPr>
          </a:p>
          <a:p>
            <a:pPr marL="457200" lvl="1" indent="0">
              <a:buNone/>
            </a:pPr>
            <a:r>
              <a:rPr lang="en-US" altLang="en-US" sz="1800" dirty="0">
                <a:latin typeface="+mj-lt"/>
              </a:rPr>
              <a:t>Currently reported as part of a divisional budget; </a:t>
            </a:r>
            <a:br>
              <a:rPr lang="en-US" altLang="en-US" sz="1800" dirty="0">
                <a:latin typeface="+mj-lt"/>
              </a:rPr>
            </a:br>
            <a:r>
              <a:rPr lang="en-US" altLang="en-US" sz="1800" dirty="0">
                <a:latin typeface="+mj-lt"/>
              </a:rPr>
              <a:t>anticipating this will change for 2021 Budget to reflect </a:t>
            </a:r>
            <a:br>
              <a:rPr lang="en-US" altLang="en-US" sz="1800" dirty="0">
                <a:latin typeface="+mj-lt"/>
              </a:rPr>
            </a:br>
            <a:r>
              <a:rPr lang="en-US" altLang="en-US" sz="1800" dirty="0" smtClean="0">
                <a:latin typeface="+mj-lt"/>
              </a:rPr>
              <a:t>an evolving </a:t>
            </a:r>
            <a:r>
              <a:rPr lang="en-US" altLang="en-US" sz="1800" dirty="0">
                <a:latin typeface="+mj-lt"/>
              </a:rPr>
              <a:t>governance model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AA43F78-4BF5-F147-820F-76D1C4DDF5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1402" y="4231332"/>
            <a:ext cx="742542" cy="9017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51B081F-72FA-7A48-B95A-9EE8A06B04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2793" y="3493205"/>
            <a:ext cx="1719760" cy="40464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A79D7CC-B584-264B-86A0-62E9226603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9951" y="1193325"/>
            <a:ext cx="1125445" cy="81415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CCD1F5D-C039-CC41-8263-B9622F7948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61694" y="2154397"/>
            <a:ext cx="1481959" cy="7950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7066749-4854-064F-8A3F-007FC442FF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63148" y="5583374"/>
            <a:ext cx="1279050" cy="74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8732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8E3A5CB-A664-664E-8158-5821B81332C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499393" y="-25686"/>
            <a:ext cx="12335777" cy="69299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A324B2-E40F-1344-8696-6A14A6BDB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3016" y="609600"/>
            <a:ext cx="8229600" cy="1320800"/>
          </a:xfrm>
        </p:spPr>
        <p:txBody>
          <a:bodyPr>
            <a:normAutofit/>
          </a:bodyPr>
          <a:lstStyle/>
          <a:p>
            <a:r>
              <a:rPr lang="en-US" sz="4000" b="1" dirty="0"/>
              <a:t>Why Propose This Plan?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53B316F-C9BB-4DDF-AA4C-96D0B5FDF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8329" y="1506304"/>
            <a:ext cx="8229600" cy="4938713"/>
          </a:xfrm>
        </p:spPr>
        <p:txBody>
          <a:bodyPr/>
          <a:lstStyle/>
          <a:p>
            <a:endParaRPr lang="en-US" altLang="en-US" sz="800" dirty="0"/>
          </a:p>
          <a:p>
            <a:pPr marL="274638" lvl="1" indent="0">
              <a:buNone/>
            </a:pPr>
            <a:r>
              <a:rPr lang="en-US" sz="2400" dirty="0">
                <a:latin typeface="+mj-lt"/>
              </a:rPr>
              <a:t>The 2020 Budget reflects our organizational values: </a:t>
            </a:r>
          </a:p>
          <a:p>
            <a:pPr lvl="1"/>
            <a:r>
              <a:rPr lang="en-US" altLang="en-US" sz="2200" dirty="0">
                <a:latin typeface="+mj-lt"/>
              </a:rPr>
              <a:t>Innovation 	</a:t>
            </a:r>
          </a:p>
          <a:p>
            <a:pPr lvl="1"/>
            <a:r>
              <a:rPr lang="en-US" altLang="en-US" sz="2200" dirty="0">
                <a:latin typeface="+mj-lt"/>
              </a:rPr>
              <a:t>Integrity </a:t>
            </a:r>
          </a:p>
          <a:p>
            <a:pPr lvl="1"/>
            <a:r>
              <a:rPr lang="en-US" altLang="en-US" sz="2200" dirty="0">
                <a:latin typeface="+mj-lt"/>
              </a:rPr>
              <a:t>Respect </a:t>
            </a:r>
          </a:p>
          <a:p>
            <a:pPr lvl="1"/>
            <a:r>
              <a:rPr lang="en-US" altLang="en-US" sz="2200" dirty="0">
                <a:latin typeface="+mj-lt"/>
              </a:rPr>
              <a:t>Foresight </a:t>
            </a:r>
          </a:p>
          <a:p>
            <a:pPr lvl="1"/>
            <a:r>
              <a:rPr lang="en-US" altLang="en-US" sz="2200" dirty="0">
                <a:latin typeface="+mj-lt"/>
              </a:rPr>
              <a:t>Trust </a:t>
            </a:r>
          </a:p>
          <a:p>
            <a:pPr lvl="1"/>
            <a:r>
              <a:rPr lang="en-US" altLang="en-US" sz="2200" dirty="0">
                <a:latin typeface="+mj-lt"/>
              </a:rPr>
              <a:t>Compassion </a:t>
            </a:r>
          </a:p>
          <a:p>
            <a:pPr lvl="1"/>
            <a:endParaRPr lang="en-US" dirty="0"/>
          </a:p>
          <a:p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val="31418801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729579ED-2203-8840-88D8-4E2E7BF4B74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499393" y="-25686"/>
            <a:ext cx="12335777" cy="69299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2542" y="581023"/>
            <a:ext cx="8766315" cy="1088751"/>
          </a:xfrm>
        </p:spPr>
        <p:txBody>
          <a:bodyPr>
            <a:noAutofit/>
          </a:bodyPr>
          <a:lstStyle/>
          <a:p>
            <a:r>
              <a:rPr lang="en-US" sz="4000" b="1" dirty="0"/>
              <a:t>Options for Changing the Tax Levy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95067B4-7517-E647-A51D-146D39194E2D}"/>
              </a:ext>
            </a:extLst>
          </p:cNvPr>
          <p:cNvGrpSpPr/>
          <p:nvPr/>
        </p:nvGrpSpPr>
        <p:grpSpPr>
          <a:xfrm>
            <a:off x="3203609" y="2011230"/>
            <a:ext cx="3489432" cy="3489432"/>
            <a:chOff x="3381035" y="2011230"/>
            <a:chExt cx="3489432" cy="348943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0010A59-4C37-DA44-9F90-1EFFFA437C26}"/>
                </a:ext>
              </a:extLst>
            </p:cNvPr>
            <p:cNvSpPr/>
            <p:nvPr/>
          </p:nvSpPr>
          <p:spPr>
            <a:xfrm>
              <a:off x="3381035" y="2011230"/>
              <a:ext cx="3489432" cy="34894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D2CC001-7625-754C-9511-CCE75D4F37AC}"/>
                </a:ext>
              </a:extLst>
            </p:cNvPr>
            <p:cNvSpPr txBox="1"/>
            <p:nvPr/>
          </p:nvSpPr>
          <p:spPr>
            <a:xfrm>
              <a:off x="3982471" y="3609178"/>
              <a:ext cx="233429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Options </a:t>
              </a:r>
              <a:r>
                <a:rPr lang="en-US" sz="2000" dirty="0" smtClean="0">
                  <a:solidFill>
                    <a:schemeClr val="bg1"/>
                  </a:solidFill>
                  <a:latin typeface="+mj-lt"/>
                </a:rPr>
                <a:t>for a lower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+mj-lt"/>
                </a:rPr>
                <a:t>tax 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levy </a:t>
              </a:r>
              <a:r>
                <a:rPr lang="en-US" sz="2000" dirty="0" smtClean="0">
                  <a:solidFill>
                    <a:schemeClr val="bg1"/>
                  </a:solidFill>
                  <a:latin typeface="+mj-lt"/>
                </a:rPr>
                <a:t>change in 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/>
              </a:r>
              <a:br>
                <a:rPr lang="en-US" sz="2000" dirty="0">
                  <a:solidFill>
                    <a:schemeClr val="bg1"/>
                  </a:solidFill>
                  <a:latin typeface="+mj-lt"/>
                </a:rPr>
              </a:b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accordance with </a:t>
              </a:r>
            </a:p>
            <a:p>
              <a:pPr algn="ctr"/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Council’s direction</a:t>
              </a:r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16E7C929-0A6B-D149-9165-3EC8B7E641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4673366" y="2476500"/>
              <a:ext cx="952500" cy="952500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4E55F7A-961F-BB4F-B1ED-994025B54E29}"/>
              </a:ext>
            </a:extLst>
          </p:cNvPr>
          <p:cNvGrpSpPr/>
          <p:nvPr/>
        </p:nvGrpSpPr>
        <p:grpSpPr>
          <a:xfrm>
            <a:off x="7882759" y="2011229"/>
            <a:ext cx="3489433" cy="3489433"/>
            <a:chOff x="7882759" y="2011229"/>
            <a:chExt cx="3489433" cy="348943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827393E-9EC5-304A-BFE3-14227420B38E}"/>
                </a:ext>
              </a:extLst>
            </p:cNvPr>
            <p:cNvSpPr/>
            <p:nvPr/>
          </p:nvSpPr>
          <p:spPr>
            <a:xfrm>
              <a:off x="7882759" y="2011229"/>
              <a:ext cx="3489433" cy="3489433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FB7D09C-498B-C44A-B9D2-7F03FD8F56E0}"/>
                </a:ext>
              </a:extLst>
            </p:cNvPr>
            <p:cNvSpPr txBox="1"/>
            <p:nvPr/>
          </p:nvSpPr>
          <p:spPr>
            <a:xfrm>
              <a:off x="8109323" y="3455289"/>
              <a:ext cx="3189142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+mj-lt"/>
                </a:rPr>
                <a:t>To be published 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as part </a:t>
              </a:r>
              <a:r>
                <a:rPr lang="en-US" sz="2000" dirty="0" smtClean="0">
                  <a:solidFill>
                    <a:schemeClr val="bg1"/>
                  </a:solidFill>
                  <a:latin typeface="+mj-lt"/>
                </a:rPr>
                <a:t>of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/>
              </a:r>
              <a:br>
                <a:rPr lang="en-US" sz="2000" dirty="0">
                  <a:solidFill>
                    <a:schemeClr val="bg1"/>
                  </a:solidFill>
                  <a:latin typeface="+mj-lt"/>
                </a:rPr>
              </a:br>
              <a:r>
                <a:rPr lang="en-US" sz="2000" dirty="0" smtClean="0">
                  <a:solidFill>
                    <a:schemeClr val="bg1"/>
                  </a:solidFill>
                  <a:latin typeface="+mj-lt"/>
                </a:rPr>
                <a:t>the staff 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report containing </a:t>
              </a:r>
              <a:br>
                <a:rPr lang="en-US" sz="2000" dirty="0">
                  <a:solidFill>
                    <a:schemeClr val="bg1"/>
                  </a:solidFill>
                  <a:latin typeface="+mj-lt"/>
                </a:rPr>
              </a:b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the motions to support </a:t>
              </a:r>
              <a:br>
                <a:rPr lang="en-US" sz="2000" dirty="0">
                  <a:solidFill>
                    <a:schemeClr val="bg1"/>
                  </a:solidFill>
                  <a:latin typeface="+mj-lt"/>
                </a:rPr>
              </a:b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Finance &amp; Administration </a:t>
              </a:r>
              <a:br>
                <a:rPr lang="en-US" sz="2000" dirty="0">
                  <a:solidFill>
                    <a:schemeClr val="bg1"/>
                  </a:solidFill>
                  <a:latin typeface="+mj-lt"/>
                </a:rPr>
              </a:b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Committee’s deliberations</a:t>
              </a:r>
            </a:p>
          </p:txBody>
        </p:sp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80E0F6A-1986-4A45-B3F9-2716D0615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9308881" y="2476500"/>
              <a:ext cx="873593" cy="8735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715543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CCD4F5-374C-5B4F-99C0-325884517FC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499393" y="-25686"/>
            <a:ext cx="12335777" cy="6929919"/>
          </a:xfrm>
          <a:prstGeom prst="rect">
            <a:avLst/>
          </a:prstGeom>
        </p:spPr>
      </p:pic>
      <p:sp>
        <p:nvSpPr>
          <p:cNvPr id="29698" name="Title 1">
            <a:extLst>
              <a:ext uri="{FF2B5EF4-FFF2-40B4-BE49-F238E27FC236}">
                <a16:creationId xmlns:a16="http://schemas.microsoft.com/office/drawing/2014/main" id="{C2CB26D4-226F-4B92-A92C-CCA67F622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2421" y="530087"/>
            <a:ext cx="8596668" cy="1320800"/>
          </a:xfrm>
        </p:spPr>
        <p:txBody>
          <a:bodyPr>
            <a:normAutofit/>
          </a:bodyPr>
          <a:lstStyle/>
          <a:p>
            <a:r>
              <a:rPr lang="en-US" altLang="en-US" sz="4000" b="1" dirty="0"/>
              <a:t>Next Steps</a:t>
            </a:r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320A8203-2068-46CC-ABA9-EA7F460E1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5955" y="1581648"/>
            <a:ext cx="8229600" cy="4937125"/>
          </a:xfrm>
        </p:spPr>
        <p:txBody>
          <a:bodyPr/>
          <a:lstStyle/>
          <a:p>
            <a:r>
              <a:rPr lang="en-US" altLang="en-US" b="1" dirty="0">
                <a:latin typeface="+mj-lt"/>
              </a:rPr>
              <a:t>Council and Public Review</a:t>
            </a:r>
          </a:p>
          <a:p>
            <a:pPr lvl="1"/>
            <a:r>
              <a:rPr lang="en-US" altLang="en-US" dirty="0">
                <a:latin typeface="+mj-lt"/>
              </a:rPr>
              <a:t>Council Q&amp;A November 19</a:t>
            </a:r>
          </a:p>
          <a:p>
            <a:pPr lvl="1"/>
            <a:endParaRPr lang="en-US" altLang="en-US" dirty="0">
              <a:latin typeface="+mj-lt"/>
            </a:endParaRPr>
          </a:p>
          <a:p>
            <a:r>
              <a:rPr lang="en-US" altLang="en-US" b="1" dirty="0">
                <a:latin typeface="+mj-lt"/>
              </a:rPr>
              <a:t>Service Partner Budget Presentations November 19, 26</a:t>
            </a:r>
          </a:p>
          <a:p>
            <a:endParaRPr lang="en-US" altLang="en-US" dirty="0">
              <a:latin typeface="+mj-lt"/>
            </a:endParaRPr>
          </a:p>
          <a:p>
            <a:r>
              <a:rPr lang="en-US" altLang="en-US" b="1" dirty="0">
                <a:latin typeface="+mj-lt"/>
              </a:rPr>
              <a:t>Finance &amp; Administration Committee Meetings</a:t>
            </a:r>
          </a:p>
          <a:p>
            <a:pPr lvl="1"/>
            <a:r>
              <a:rPr lang="en-US" altLang="en-US" dirty="0">
                <a:latin typeface="+mj-lt"/>
              </a:rPr>
              <a:t>December 3</a:t>
            </a:r>
          </a:p>
          <a:p>
            <a:pPr lvl="1"/>
            <a:r>
              <a:rPr lang="en-US" altLang="en-US" dirty="0">
                <a:latin typeface="+mj-lt"/>
              </a:rPr>
              <a:t>December 4 (if needed)</a:t>
            </a:r>
          </a:p>
          <a:p>
            <a:pPr lvl="1"/>
            <a:r>
              <a:rPr lang="en-US" altLang="en-US" dirty="0">
                <a:latin typeface="+mj-lt"/>
              </a:rPr>
              <a:t>December 5 (if needed)</a:t>
            </a:r>
          </a:p>
          <a:p>
            <a:pPr lvl="1"/>
            <a:endParaRPr lang="en-US" altLang="en-US" dirty="0">
              <a:latin typeface="+mj-lt"/>
            </a:endParaRPr>
          </a:p>
          <a:p>
            <a:r>
              <a:rPr lang="en-US" altLang="en-US" b="1" dirty="0">
                <a:latin typeface="+mj-lt"/>
              </a:rPr>
              <a:t>Council Approval December 10</a:t>
            </a:r>
          </a:p>
        </p:txBody>
      </p:sp>
    </p:spTree>
    <p:extLst>
      <p:ext uri="{BB962C8B-B14F-4D97-AF65-F5344CB8AC3E}">
        <p14:creationId xmlns:p14="http://schemas.microsoft.com/office/powerpoint/2010/main" val="407267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CAB78646-3093-444C-8296-D4D98AF8E42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499393" y="-25686"/>
            <a:ext cx="12335777" cy="6929919"/>
          </a:xfrm>
          <a:prstGeom prst="rect">
            <a:avLst/>
          </a:prstGeom>
        </p:spPr>
      </p:pic>
      <p:sp>
        <p:nvSpPr>
          <p:cNvPr id="11266" name="Title 1">
            <a:extLst>
              <a:ext uri="{FF2B5EF4-FFF2-40B4-BE49-F238E27FC236}">
                <a16:creationId xmlns:a16="http://schemas.microsoft.com/office/drawing/2014/main" id="{25BD9A8F-0AE4-4D57-B433-00B6F9AA4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3504" y="485776"/>
            <a:ext cx="9498496" cy="914400"/>
          </a:xfrm>
        </p:spPr>
        <p:txBody>
          <a:bodyPr>
            <a:noAutofit/>
          </a:bodyPr>
          <a:lstStyle/>
          <a:p>
            <a:r>
              <a:rPr lang="en-US" altLang="en-US" sz="4000" b="1" dirty="0"/>
              <a:t>Investments In Our Community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2CFEA6A-4BEA-D546-B7AA-25FFB0AF5F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276771" y="2523873"/>
            <a:ext cx="659640" cy="65964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A186EB69-8C25-4845-B841-8EAC5DF2FE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338465" y="1575496"/>
            <a:ext cx="603572" cy="603572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C2C96692-B53D-EB46-8B3D-BD29611716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310431" y="3528318"/>
            <a:ext cx="659640" cy="65964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18A19C35-B811-5346-A423-43C703A1305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3338465" y="4532763"/>
            <a:ext cx="659640" cy="65964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1C5236A7-9676-904A-B701-AAE623F2875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3251755" y="5537208"/>
            <a:ext cx="833059" cy="83305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9E16753-A518-C448-825D-2CBF754567DE}"/>
              </a:ext>
            </a:extLst>
          </p:cNvPr>
          <p:cNvSpPr txBox="1"/>
          <p:nvPr/>
        </p:nvSpPr>
        <p:spPr>
          <a:xfrm>
            <a:off x="4829629" y="1692616"/>
            <a:ext cx="2682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400" dirty="0">
                <a:latin typeface="+mj-lt"/>
              </a:rPr>
              <a:t>$74.4 M for roads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3B3BCA-92DF-E541-9880-7FAC33DFE230}"/>
              </a:ext>
            </a:extLst>
          </p:cNvPr>
          <p:cNvSpPr txBox="1"/>
          <p:nvPr/>
        </p:nvSpPr>
        <p:spPr>
          <a:xfrm>
            <a:off x="4829629" y="2669027"/>
            <a:ext cx="4019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400" dirty="0">
                <a:latin typeface="+mj-lt"/>
              </a:rPr>
              <a:t>$4.6 M for drainage projects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346370-6EEB-4E4C-8E9E-AA2DBFE1BEE4}"/>
              </a:ext>
            </a:extLst>
          </p:cNvPr>
          <p:cNvSpPr txBox="1"/>
          <p:nvPr/>
        </p:nvSpPr>
        <p:spPr>
          <a:xfrm>
            <a:off x="4829629" y="3656905"/>
            <a:ext cx="5354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400" dirty="0">
                <a:latin typeface="+mj-lt"/>
              </a:rPr>
              <a:t>$20.4 M for roads winter maintenance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8FFC9E6-A97A-FC4F-9B4C-E6E36326F751}"/>
              </a:ext>
            </a:extLst>
          </p:cNvPr>
          <p:cNvSpPr txBox="1"/>
          <p:nvPr/>
        </p:nvSpPr>
        <p:spPr>
          <a:xfrm>
            <a:off x="4829629" y="4791741"/>
            <a:ext cx="4482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400" dirty="0">
                <a:latin typeface="+mj-lt"/>
              </a:rPr>
              <a:t>Red Light Camera enforcement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0726B5B-2EC8-C94B-AFDD-745C2D1BBCA6}"/>
              </a:ext>
            </a:extLst>
          </p:cNvPr>
          <p:cNvSpPr txBox="1"/>
          <p:nvPr/>
        </p:nvSpPr>
        <p:spPr>
          <a:xfrm>
            <a:off x="4829629" y="5757512"/>
            <a:ext cx="6883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400" dirty="0">
                <a:latin typeface="+mj-lt"/>
              </a:rPr>
              <a:t>Flexibility achieved through Collective Bargaining</a:t>
            </a:r>
          </a:p>
        </p:txBody>
      </p:sp>
    </p:spTree>
    <p:extLst>
      <p:ext uri="{BB962C8B-B14F-4D97-AF65-F5344CB8AC3E}">
        <p14:creationId xmlns:p14="http://schemas.microsoft.com/office/powerpoint/2010/main" val="33782125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D1C67FF-8FB9-9F47-B383-DD3A9F70EEC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499393" y="-25686"/>
            <a:ext cx="12335777" cy="69299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9C672D-D013-D245-833F-D57EF91D9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2712" y="609600"/>
            <a:ext cx="6451289" cy="1320800"/>
          </a:xfrm>
        </p:spPr>
        <p:txBody>
          <a:bodyPr>
            <a:normAutofit/>
          </a:bodyPr>
          <a:lstStyle/>
          <a:p>
            <a:r>
              <a:rPr lang="en-US" sz="4000" b="1" dirty="0"/>
              <a:t>Our Mission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01957E-5580-1140-9C40-4AE6DB8A13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7373" y="1771835"/>
            <a:ext cx="3657600" cy="3657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CF015B-0CE9-074D-B36E-224AD7D56844}"/>
              </a:ext>
            </a:extLst>
          </p:cNvPr>
          <p:cNvSpPr txBox="1"/>
          <p:nvPr/>
        </p:nvSpPr>
        <p:spPr>
          <a:xfrm>
            <a:off x="6965880" y="2619277"/>
            <a:ext cx="46297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latin typeface="+mj-lt"/>
              </a:rPr>
              <a:t>We work in partnership with </a:t>
            </a:r>
            <a:br>
              <a:rPr lang="en-US" altLang="en-US" sz="2400" dirty="0">
                <a:latin typeface="+mj-lt"/>
              </a:rPr>
            </a:br>
            <a:r>
              <a:rPr lang="en-US" altLang="en-US" sz="2400" dirty="0">
                <a:latin typeface="+mj-lt"/>
              </a:rPr>
              <a:t>our community to provide </a:t>
            </a:r>
            <a:br>
              <a:rPr lang="en-US" altLang="en-US" sz="2400" dirty="0">
                <a:latin typeface="+mj-lt"/>
              </a:rPr>
            </a:br>
            <a:r>
              <a:rPr lang="en-US" altLang="en-US" sz="2400" dirty="0">
                <a:latin typeface="+mj-lt"/>
              </a:rPr>
              <a:t>global leadership in technological, social and environmental development.  </a:t>
            </a:r>
          </a:p>
          <a:p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78884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28C2E1-DC80-0E43-98B3-CD913457FCA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499393" y="-25686"/>
            <a:ext cx="12335777" cy="69299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9C672D-D013-D245-833F-D57EF91D9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2712" y="609600"/>
            <a:ext cx="6451289" cy="1320800"/>
          </a:xfrm>
        </p:spPr>
        <p:txBody>
          <a:bodyPr>
            <a:normAutofit/>
          </a:bodyPr>
          <a:lstStyle/>
          <a:p>
            <a:r>
              <a:rPr lang="en-US" sz="4000" b="1" dirty="0"/>
              <a:t>Our Mission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01957E-5580-1140-9C40-4AE6DB8A132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997373" y="1771835"/>
            <a:ext cx="3657600" cy="3657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CF015B-0CE9-074D-B36E-224AD7D56844}"/>
              </a:ext>
            </a:extLst>
          </p:cNvPr>
          <p:cNvSpPr txBox="1"/>
          <p:nvPr/>
        </p:nvSpPr>
        <p:spPr>
          <a:xfrm>
            <a:off x="6965879" y="3079753"/>
            <a:ext cx="4603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latin typeface="+mj-lt"/>
              </a:rPr>
              <a:t>We build and foster a welcoming city that offers outstanding opportunity, wellness and value.</a:t>
            </a:r>
          </a:p>
        </p:txBody>
      </p:sp>
    </p:spTree>
    <p:extLst>
      <p:ext uri="{BB962C8B-B14F-4D97-AF65-F5344CB8AC3E}">
        <p14:creationId xmlns:p14="http://schemas.microsoft.com/office/powerpoint/2010/main" val="1511095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E14755F-C1D6-B646-AF20-2049FCA40B8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499393" y="-25686"/>
            <a:ext cx="12335777" cy="69299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9C672D-D013-D245-833F-D57EF91D9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2712" y="609600"/>
            <a:ext cx="6451289" cy="1320800"/>
          </a:xfrm>
        </p:spPr>
        <p:txBody>
          <a:bodyPr>
            <a:normAutofit/>
          </a:bodyPr>
          <a:lstStyle/>
          <a:p>
            <a:r>
              <a:rPr lang="en-US" sz="4000" b="1" dirty="0"/>
              <a:t>Our Mission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01957E-5580-1140-9C40-4AE6DB8A132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997373" y="1771835"/>
            <a:ext cx="3657600" cy="3657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CF015B-0CE9-074D-B36E-224AD7D56844}"/>
              </a:ext>
            </a:extLst>
          </p:cNvPr>
          <p:cNvSpPr txBox="1"/>
          <p:nvPr/>
        </p:nvSpPr>
        <p:spPr>
          <a:xfrm>
            <a:off x="6965879" y="2525755"/>
            <a:ext cx="45900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latin typeface="+mj-lt"/>
              </a:rPr>
              <a:t>We recognize and appreciate our employees and ensure our staff receive the same level </a:t>
            </a:r>
          </a:p>
          <a:p>
            <a:r>
              <a:rPr lang="en-CA" sz="2400" dirty="0">
                <a:latin typeface="+mj-lt"/>
              </a:rPr>
              <a:t>of respect and commitment </a:t>
            </a:r>
            <a:br>
              <a:rPr lang="en-CA" sz="2400" dirty="0">
                <a:latin typeface="+mj-lt"/>
              </a:rPr>
            </a:br>
            <a:r>
              <a:rPr lang="en-CA" sz="2400" dirty="0">
                <a:latin typeface="+mj-lt"/>
              </a:rPr>
              <a:t>they are expected to give to </a:t>
            </a:r>
            <a:br>
              <a:rPr lang="en-CA" sz="2400" dirty="0">
                <a:latin typeface="+mj-lt"/>
              </a:rPr>
            </a:br>
            <a:r>
              <a:rPr lang="en-CA" sz="2400" dirty="0">
                <a:latin typeface="+mj-lt"/>
              </a:rPr>
              <a:t>the community.</a:t>
            </a:r>
          </a:p>
        </p:txBody>
      </p:sp>
    </p:spTree>
    <p:extLst>
      <p:ext uri="{BB962C8B-B14F-4D97-AF65-F5344CB8AC3E}">
        <p14:creationId xmlns:p14="http://schemas.microsoft.com/office/powerpoint/2010/main" val="3294794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8881F6-D2C7-EB4B-B287-5288DA5CC77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499393" y="-25686"/>
            <a:ext cx="12335777" cy="69299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9C672D-D013-D245-833F-D57EF91D9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2712" y="609600"/>
            <a:ext cx="6451289" cy="1320800"/>
          </a:xfrm>
        </p:spPr>
        <p:txBody>
          <a:bodyPr>
            <a:normAutofit/>
          </a:bodyPr>
          <a:lstStyle/>
          <a:p>
            <a:r>
              <a:rPr lang="en-US" sz="4000" b="1" dirty="0"/>
              <a:t>Our Mission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01957E-5580-1140-9C40-4AE6DB8A132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997373" y="1771835"/>
            <a:ext cx="3657600" cy="3657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CF015B-0CE9-074D-B36E-224AD7D56844}"/>
              </a:ext>
            </a:extLst>
          </p:cNvPr>
          <p:cNvSpPr txBox="1"/>
          <p:nvPr/>
        </p:nvSpPr>
        <p:spPr>
          <a:xfrm>
            <a:off x="6965879" y="2156423"/>
            <a:ext cx="490806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latin typeface="+mj-lt"/>
              </a:rPr>
              <a:t>We are focused on fiscal, social and environmental responsibility </a:t>
            </a:r>
          </a:p>
          <a:p>
            <a:r>
              <a:rPr lang="en-CA" sz="2400" dirty="0">
                <a:latin typeface="+mj-lt"/>
              </a:rPr>
              <a:t>for current and future generations. </a:t>
            </a:r>
          </a:p>
          <a:p>
            <a:r>
              <a:rPr lang="en-CA" sz="2400" dirty="0">
                <a:latin typeface="+mj-lt"/>
              </a:rPr>
              <a:t>With trusted leadership and innovation, we provide resilient, dependable, accessible services and progressive policies that promote sustainable progress.</a:t>
            </a:r>
          </a:p>
        </p:txBody>
      </p:sp>
    </p:spTree>
    <p:extLst>
      <p:ext uri="{BB962C8B-B14F-4D97-AF65-F5344CB8AC3E}">
        <p14:creationId xmlns:p14="http://schemas.microsoft.com/office/powerpoint/2010/main" val="2917462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D136351-6B38-D345-B252-87C8584F920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499393" y="-25686"/>
            <a:ext cx="12335777" cy="69299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9C672D-D013-D245-833F-D57EF91D9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2712" y="609600"/>
            <a:ext cx="6451289" cy="1320800"/>
          </a:xfrm>
        </p:spPr>
        <p:txBody>
          <a:bodyPr>
            <a:normAutofit/>
          </a:bodyPr>
          <a:lstStyle/>
          <a:p>
            <a:r>
              <a:rPr lang="en-US" sz="4000" b="1" dirty="0"/>
              <a:t>Our Mission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01957E-5580-1140-9C40-4AE6DB8A132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997373" y="1771835"/>
            <a:ext cx="3657600" cy="3657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CF015B-0CE9-074D-B36E-224AD7D56844}"/>
              </a:ext>
            </a:extLst>
          </p:cNvPr>
          <p:cNvSpPr txBox="1"/>
          <p:nvPr/>
        </p:nvSpPr>
        <p:spPr>
          <a:xfrm>
            <a:off x="6986427" y="2967335"/>
            <a:ext cx="47813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+mj-lt"/>
              </a:rPr>
              <a:t>We work today to fulfill the needs </a:t>
            </a:r>
          </a:p>
          <a:p>
            <a:r>
              <a:rPr lang="en-CA" sz="2400" dirty="0">
                <a:latin typeface="+mj-lt"/>
              </a:rPr>
              <a:t>of all those who work, live, visit, </a:t>
            </a:r>
            <a:br>
              <a:rPr lang="en-CA" sz="2400" dirty="0">
                <a:latin typeface="+mj-lt"/>
              </a:rPr>
            </a:br>
            <a:r>
              <a:rPr lang="en-CA" sz="2400" dirty="0">
                <a:latin typeface="+mj-lt"/>
              </a:rPr>
              <a:t>invest and play in our city.</a:t>
            </a:r>
          </a:p>
        </p:txBody>
      </p:sp>
    </p:spTree>
    <p:extLst>
      <p:ext uri="{BB962C8B-B14F-4D97-AF65-F5344CB8AC3E}">
        <p14:creationId xmlns:p14="http://schemas.microsoft.com/office/powerpoint/2010/main" val="3918662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3422DB61-E3BC-4ED6-A4F6-3AC0AD8CC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982" y="259080"/>
            <a:ext cx="9084366" cy="132588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4000" b="1" dirty="0"/>
              <a:t>Capital Renewal Is Increasingly Important</a:t>
            </a: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BC7337D1-5FE7-2344-A9B0-4FEAB227C57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49216" y="1982527"/>
            <a:ext cx="8878957" cy="4047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5083631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Facet">
  <a:themeElements>
    <a:clrScheme name="Custom 2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011892"/>
      </a:accent1>
      <a:accent2>
        <a:srgbClr val="9437FF"/>
      </a:accent2>
      <a:accent3>
        <a:srgbClr val="E6B91E"/>
      </a:accent3>
      <a:accent4>
        <a:srgbClr val="E76618"/>
      </a:accent4>
      <a:accent5>
        <a:srgbClr val="008E00"/>
      </a:accent5>
      <a:accent6>
        <a:srgbClr val="FF2600"/>
      </a:accent6>
      <a:hlink>
        <a:srgbClr val="FF9300"/>
      </a:hlink>
      <a:folHlink>
        <a:srgbClr val="008E00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25821</TotalTime>
  <Words>816</Words>
  <Application>Microsoft Office PowerPoint</Application>
  <PresentationFormat>Widescreen</PresentationFormat>
  <Paragraphs>285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Constantia</vt:lpstr>
      <vt:lpstr>Times New Roman</vt:lpstr>
      <vt:lpstr>Wingdings 3</vt:lpstr>
      <vt:lpstr>Facet</vt:lpstr>
      <vt:lpstr>Proposed 2020 Budget</vt:lpstr>
      <vt:lpstr>PowerPoint Presentation</vt:lpstr>
      <vt:lpstr>Investments In Our Community</vt:lpstr>
      <vt:lpstr>Our Mission</vt:lpstr>
      <vt:lpstr>Our Mission</vt:lpstr>
      <vt:lpstr>Our Mission</vt:lpstr>
      <vt:lpstr>Our Mission</vt:lpstr>
      <vt:lpstr>Our Mission</vt:lpstr>
      <vt:lpstr>Capital Renewal Is Increasingly Important</vt:lpstr>
      <vt:lpstr>Greater Sudbury’s Property Taxes Are Among the Lowest in Ontario</vt:lpstr>
      <vt:lpstr>Greater Sudbury’s Property Taxes Are Among the Lowest In Northern Ontario</vt:lpstr>
      <vt:lpstr>Comparisons to MBNCanada Median</vt:lpstr>
      <vt:lpstr>Where are We Going?</vt:lpstr>
      <vt:lpstr>The Strategic Plan Guides Our Service Efforts</vt:lpstr>
      <vt:lpstr>Budget Pressures</vt:lpstr>
      <vt:lpstr>Why Is The Budget Increasing?</vt:lpstr>
      <vt:lpstr>Base Budget</vt:lpstr>
      <vt:lpstr>What Are You Buying?</vt:lpstr>
      <vt:lpstr>What Are You Buying?</vt:lpstr>
      <vt:lpstr>2020 Projects Budget - $162.1M</vt:lpstr>
      <vt:lpstr>Business Cases for Service Level Changes</vt:lpstr>
      <vt:lpstr>Water/Wastewater Budget</vt:lpstr>
      <vt:lpstr>Service Partners</vt:lpstr>
      <vt:lpstr>Why Propose This Plan?</vt:lpstr>
      <vt:lpstr>Options for Changing the Tax Levy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Livingstone</dc:creator>
  <cp:lastModifiedBy>Colleen Burns</cp:lastModifiedBy>
  <cp:revision>155</cp:revision>
  <cp:lastPrinted>2019-11-06T19:58:38Z</cp:lastPrinted>
  <dcterms:created xsi:type="dcterms:W3CDTF">2014-09-12T02:18:09Z</dcterms:created>
  <dcterms:modified xsi:type="dcterms:W3CDTF">2019-11-07T16:35:55Z</dcterms:modified>
</cp:coreProperties>
</file>